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sldIdLst>
    <p:sldId id="256" r:id="rId2"/>
    <p:sldId id="257" r:id="rId3"/>
    <p:sldId id="258" r:id="rId4"/>
    <p:sldId id="259" r:id="rId5"/>
    <p:sldId id="266" r:id="rId6"/>
    <p:sldId id="260" r:id="rId7"/>
    <p:sldId id="261" r:id="rId8"/>
    <p:sldId id="262" r:id="rId9"/>
    <p:sldId id="263" r:id="rId10"/>
    <p:sldId id="264" r:id="rId11"/>
    <p:sldId id="267"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0" d="100"/>
          <a:sy n="60" d="100"/>
        </p:scale>
        <p:origin x="40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D41BCC-AD73-4203-A5A6-E62EB28B0FE6}"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637F8FC-4B86-4690-8888-22AB2F781BEF}" type="slidenum">
              <a:rPr lang="en-US" smtClean="0"/>
              <a:pPr/>
              <a:t>‹nº›</a:t>
            </a:fld>
            <a:endParaRPr lang="en-US"/>
          </a:p>
        </p:txBody>
      </p:sp>
    </p:spTree>
    <p:extLst>
      <p:ext uri="{BB962C8B-B14F-4D97-AF65-F5344CB8AC3E}">
        <p14:creationId xmlns:p14="http://schemas.microsoft.com/office/powerpoint/2010/main" val="895515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D41BCC-AD73-4203-A5A6-E62EB28B0FE6}"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637F8FC-4B86-4690-8888-22AB2F781BEF}" type="slidenum">
              <a:rPr lang="en-US" smtClean="0"/>
              <a:pPr/>
              <a:t>‹nº›</a:t>
            </a:fld>
            <a:endParaRPr lang="en-US"/>
          </a:p>
        </p:txBody>
      </p:sp>
    </p:spTree>
    <p:extLst>
      <p:ext uri="{BB962C8B-B14F-4D97-AF65-F5344CB8AC3E}">
        <p14:creationId xmlns:p14="http://schemas.microsoft.com/office/powerpoint/2010/main" val="1230880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D41BCC-AD73-4203-A5A6-E62EB28B0FE6}"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637F8FC-4B86-4690-8888-22AB2F781BEF}" type="slidenum">
              <a:rPr lang="en-US" smtClean="0"/>
              <a:pPr/>
              <a:t>‹nº›</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57534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B6D41BCC-AD73-4203-A5A6-E62EB28B0FE6}" type="datetimeFigureOut">
              <a:rPr lang="en-US" smtClean="0"/>
              <a:pPr/>
              <a:t>8/29/2024</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637F8FC-4B86-4690-8888-22AB2F781BEF}" type="slidenum">
              <a:rPr lang="en-US" smtClean="0"/>
              <a:pPr/>
              <a:t>‹nº›</a:t>
            </a:fld>
            <a:endParaRPr lang="en-US"/>
          </a:p>
        </p:txBody>
      </p:sp>
    </p:spTree>
    <p:extLst>
      <p:ext uri="{BB962C8B-B14F-4D97-AF65-F5344CB8AC3E}">
        <p14:creationId xmlns:p14="http://schemas.microsoft.com/office/powerpoint/2010/main" val="3932026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B6D41BCC-AD73-4203-A5A6-E62EB28B0FE6}" type="datetimeFigureOut">
              <a:rPr lang="en-US" smtClean="0"/>
              <a:pPr/>
              <a:t>8/29/2024</a:t>
            </a:fld>
            <a:endParaRPr lang="en-US"/>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637F8FC-4B86-4690-8888-22AB2F781BEF}" type="slidenum">
              <a:rPr lang="en-US" smtClean="0"/>
              <a:pPr/>
              <a:t>‹nº›</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60001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B6D41BCC-AD73-4203-A5A6-E62EB28B0FE6}" type="datetimeFigureOut">
              <a:rPr lang="en-US" smtClean="0"/>
              <a:pPr/>
              <a:t>8/29/2024</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637F8FC-4B86-4690-8888-22AB2F781BEF}" type="slidenum">
              <a:rPr lang="en-US" smtClean="0"/>
              <a:pPr/>
              <a:t>‹nº›</a:t>
            </a:fld>
            <a:endParaRPr lang="en-US"/>
          </a:p>
        </p:txBody>
      </p:sp>
    </p:spTree>
    <p:extLst>
      <p:ext uri="{BB962C8B-B14F-4D97-AF65-F5344CB8AC3E}">
        <p14:creationId xmlns:p14="http://schemas.microsoft.com/office/powerpoint/2010/main" val="164985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D41BCC-AD73-4203-A5A6-E62EB28B0FE6}"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637F8FC-4B86-4690-8888-22AB2F781BEF}" type="slidenum">
              <a:rPr lang="en-US" smtClean="0"/>
              <a:pPr/>
              <a:t>‹nº›</a:t>
            </a:fld>
            <a:endParaRPr lang="en-US"/>
          </a:p>
        </p:txBody>
      </p:sp>
    </p:spTree>
    <p:extLst>
      <p:ext uri="{BB962C8B-B14F-4D97-AF65-F5344CB8AC3E}">
        <p14:creationId xmlns:p14="http://schemas.microsoft.com/office/powerpoint/2010/main" val="2005307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D41BCC-AD73-4203-A5A6-E62EB28B0FE6}"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637F8FC-4B86-4690-8888-22AB2F781BEF}" type="slidenum">
              <a:rPr lang="en-US" smtClean="0"/>
              <a:pPr/>
              <a:t>‹nº›</a:t>
            </a:fld>
            <a:endParaRPr lang="en-US"/>
          </a:p>
        </p:txBody>
      </p:sp>
    </p:spTree>
    <p:extLst>
      <p:ext uri="{BB962C8B-B14F-4D97-AF65-F5344CB8AC3E}">
        <p14:creationId xmlns:p14="http://schemas.microsoft.com/office/powerpoint/2010/main" val="401932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D41BCC-AD73-4203-A5A6-E62EB28B0FE6}"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637F8FC-4B86-4690-8888-22AB2F781BEF}" type="slidenum">
              <a:rPr lang="en-US" smtClean="0"/>
              <a:pPr/>
              <a:t>‹nº›</a:t>
            </a:fld>
            <a:endParaRPr lang="en-US"/>
          </a:p>
        </p:txBody>
      </p:sp>
    </p:spTree>
    <p:extLst>
      <p:ext uri="{BB962C8B-B14F-4D97-AF65-F5344CB8AC3E}">
        <p14:creationId xmlns:p14="http://schemas.microsoft.com/office/powerpoint/2010/main" val="2513913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6D41BCC-AD73-4203-A5A6-E62EB28B0FE6}" type="datetimeFigureOut">
              <a:rPr lang="en-US" smtClean="0"/>
              <a:pPr/>
              <a:t>8/29/2024</a:t>
            </a:fld>
            <a:endParaRPr lang="en-US"/>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637F8FC-4B86-4690-8888-22AB2F781BEF}" type="slidenum">
              <a:rPr lang="en-US" smtClean="0"/>
              <a:pPr/>
              <a:t>‹nº›</a:t>
            </a:fld>
            <a:endParaRPr lang="en-US"/>
          </a:p>
        </p:txBody>
      </p:sp>
    </p:spTree>
    <p:extLst>
      <p:ext uri="{BB962C8B-B14F-4D97-AF65-F5344CB8AC3E}">
        <p14:creationId xmlns:p14="http://schemas.microsoft.com/office/powerpoint/2010/main" val="918077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D41BCC-AD73-4203-A5A6-E62EB28B0FE6}" type="datetimeFigureOut">
              <a:rPr lang="en-US" smtClean="0"/>
              <a:pPr/>
              <a:t>8/29/2024</a:t>
            </a:fld>
            <a:endParaRPr lang="en-US"/>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637F8FC-4B86-4690-8888-22AB2F781BEF}" type="slidenum">
              <a:rPr lang="en-US" smtClean="0"/>
              <a:pPr/>
              <a:t>‹nº›</a:t>
            </a:fld>
            <a:endParaRPr lang="en-US"/>
          </a:p>
        </p:txBody>
      </p:sp>
    </p:spTree>
    <p:extLst>
      <p:ext uri="{BB962C8B-B14F-4D97-AF65-F5344CB8AC3E}">
        <p14:creationId xmlns:p14="http://schemas.microsoft.com/office/powerpoint/2010/main" val="877893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D41BCC-AD73-4203-A5A6-E62EB28B0FE6}" type="datetimeFigureOut">
              <a:rPr lang="en-US" smtClean="0"/>
              <a:pPr/>
              <a:t>8/29/2024</a:t>
            </a:fld>
            <a:endParaRPr lang="en-US"/>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637F8FC-4B86-4690-8888-22AB2F781BEF}" type="slidenum">
              <a:rPr lang="en-US" smtClean="0"/>
              <a:pPr/>
              <a:t>‹nº›</a:t>
            </a:fld>
            <a:endParaRPr lang="en-US"/>
          </a:p>
        </p:txBody>
      </p:sp>
    </p:spTree>
    <p:extLst>
      <p:ext uri="{BB962C8B-B14F-4D97-AF65-F5344CB8AC3E}">
        <p14:creationId xmlns:p14="http://schemas.microsoft.com/office/powerpoint/2010/main" val="303248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D41BCC-AD73-4203-A5A6-E62EB28B0FE6}" type="datetimeFigureOut">
              <a:rPr lang="en-US" smtClean="0"/>
              <a:pPr/>
              <a:t>8/29/2024</a:t>
            </a:fld>
            <a:endParaRPr lang="en-US"/>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637F8FC-4B86-4690-8888-22AB2F781BEF}" type="slidenum">
              <a:rPr lang="en-US" smtClean="0"/>
              <a:pPr/>
              <a:t>‹nº›</a:t>
            </a:fld>
            <a:endParaRPr lang="en-US"/>
          </a:p>
        </p:txBody>
      </p:sp>
    </p:spTree>
    <p:extLst>
      <p:ext uri="{BB962C8B-B14F-4D97-AF65-F5344CB8AC3E}">
        <p14:creationId xmlns:p14="http://schemas.microsoft.com/office/powerpoint/2010/main" val="2439472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D41BCC-AD73-4203-A5A6-E62EB28B0FE6}" type="datetimeFigureOut">
              <a:rPr lang="en-US" smtClean="0"/>
              <a:pPr/>
              <a:t>8/29/2024</a:t>
            </a:fld>
            <a:endParaRPr lang="en-US"/>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637F8FC-4B86-4690-8888-22AB2F781BEF}" type="slidenum">
              <a:rPr lang="en-US" smtClean="0"/>
              <a:pPr/>
              <a:t>‹nº›</a:t>
            </a:fld>
            <a:endParaRPr lang="en-US"/>
          </a:p>
        </p:txBody>
      </p:sp>
    </p:spTree>
    <p:extLst>
      <p:ext uri="{BB962C8B-B14F-4D97-AF65-F5344CB8AC3E}">
        <p14:creationId xmlns:p14="http://schemas.microsoft.com/office/powerpoint/2010/main" val="276461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D41BCC-AD73-4203-A5A6-E62EB28B0FE6}" type="datetimeFigureOut">
              <a:rPr lang="en-US" smtClean="0"/>
              <a:pPr/>
              <a:t>8/29/2024</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637F8FC-4B86-4690-8888-22AB2F781BEF}" type="slidenum">
              <a:rPr lang="en-US" smtClean="0"/>
              <a:pPr/>
              <a:t>‹nº›</a:t>
            </a:fld>
            <a:endParaRPr lang="en-US"/>
          </a:p>
        </p:txBody>
      </p:sp>
    </p:spTree>
    <p:extLst>
      <p:ext uri="{BB962C8B-B14F-4D97-AF65-F5344CB8AC3E}">
        <p14:creationId xmlns:p14="http://schemas.microsoft.com/office/powerpoint/2010/main" val="22440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6D41BCC-AD73-4203-A5A6-E62EB28B0FE6}" type="datetimeFigureOut">
              <a:rPr lang="en-US" smtClean="0"/>
              <a:pPr/>
              <a:t>8/29/2024</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637F8FC-4B86-4690-8888-22AB2F781BEF}" type="slidenum">
              <a:rPr lang="en-US" smtClean="0"/>
              <a:pPr/>
              <a:t>‹nº›</a:t>
            </a:fld>
            <a:endParaRPr lang="en-US"/>
          </a:p>
        </p:txBody>
      </p:sp>
    </p:spTree>
    <p:extLst>
      <p:ext uri="{BB962C8B-B14F-4D97-AF65-F5344CB8AC3E}">
        <p14:creationId xmlns:p14="http://schemas.microsoft.com/office/powerpoint/2010/main" val="3828634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D41BCC-AD73-4203-A5A6-E62EB28B0FE6}" type="datetimeFigureOut">
              <a:rPr lang="en-US" smtClean="0"/>
              <a:pPr/>
              <a:t>8/29/2024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637F8FC-4B86-4690-8888-22AB2F781BEF}" type="slidenum">
              <a:rPr lang="en-US" smtClean="0"/>
              <a:pPr/>
              <a:t>‹nº›</a:t>
            </a:fld>
            <a:endParaRPr lang="en-US"/>
          </a:p>
        </p:txBody>
      </p:sp>
    </p:spTree>
    <p:extLst>
      <p:ext uri="{BB962C8B-B14F-4D97-AF65-F5344CB8AC3E}">
        <p14:creationId xmlns:p14="http://schemas.microsoft.com/office/powerpoint/2010/main" val="84476667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jpeg"/><Relationship Id="rId7"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s://open.spotify.com/artist/2jZtHwnMcy9eSX4QhvYiTY?si=QXWdqEuhSwCEqkDP-DAO4A" TargetMode="External"/><Relationship Id="rId5" Type="http://schemas.openxmlformats.org/officeDocument/2006/relationships/hyperlink" Target="https://youtube.com/@racacampeiradonorte?si=2RedkNSpb91apGLi" TargetMode="External"/><Relationship Id="rId4" Type="http://schemas.openxmlformats.org/officeDocument/2006/relationships/hyperlink" Target="https://www.instagram.com/racacampeiradonorte?igsh=MTFhOGxuYTdjZm44dw==" TargetMode="External"/><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8DB5BF-30AA-DC0D-C952-833FAE4F863B}"/>
              </a:ext>
            </a:extLst>
          </p:cNvPr>
          <p:cNvSpPr>
            <a:spLocks noGrp="1"/>
          </p:cNvSpPr>
          <p:nvPr>
            <p:ph type="ctrTitle"/>
          </p:nvPr>
        </p:nvSpPr>
        <p:spPr>
          <a:xfrm>
            <a:off x="2589797" y="1464048"/>
            <a:ext cx="7324224" cy="2690857"/>
          </a:xfrm>
        </p:spPr>
        <p:txBody>
          <a:bodyPr>
            <a:normAutofit/>
          </a:bodyPr>
          <a:lstStyle/>
          <a:p>
            <a:pPr algn="ctr"/>
            <a:r>
              <a:rPr lang="pt-BR" sz="3200" b="1" dirty="0">
                <a:latin typeface="Times New Roman" panose="02020603050405020304" pitchFamily="18" charset="0"/>
                <a:cs typeface="Times New Roman" panose="02020603050405020304" pitchFamily="18" charset="0"/>
              </a:rPr>
              <a:t>TRAJETÓRIA ARTÍSTICA  CLAUDIOMIRO AGUIAR FERRERA E GRUPO RAÇA CAMPEIRA</a:t>
            </a:r>
          </a:p>
        </p:txBody>
      </p:sp>
    </p:spTree>
    <p:extLst>
      <p:ext uri="{BB962C8B-B14F-4D97-AF65-F5344CB8AC3E}">
        <p14:creationId xmlns:p14="http://schemas.microsoft.com/office/powerpoint/2010/main" val="647883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1F225405-530E-BEB4-C728-043A84A914B1}"/>
              </a:ext>
            </a:extLst>
          </p:cNvPr>
          <p:cNvSpPr>
            <a:spLocks noGrp="1"/>
          </p:cNvSpPr>
          <p:nvPr>
            <p:ph idx="1"/>
          </p:nvPr>
        </p:nvSpPr>
        <p:spPr>
          <a:xfrm>
            <a:off x="1828133" y="938358"/>
            <a:ext cx="5463923" cy="3425096"/>
          </a:xfrm>
        </p:spPr>
        <p:txBody>
          <a:bodyPr>
            <a:normAutofit/>
          </a:bodyPr>
          <a:lstStyle/>
          <a:p>
            <a:pPr algn="just">
              <a:lnSpc>
                <a:spcPct val="150000"/>
              </a:lnSpc>
            </a:pPr>
            <a:r>
              <a:rPr lang="pt-BR" sz="1800" dirty="0">
                <a:latin typeface="Times New Roman" panose="02020603050405020304" pitchFamily="18" charset="0"/>
                <a:cs typeface="Times New Roman" panose="02020603050405020304" pitchFamily="18" charset="0"/>
              </a:rPr>
              <a:t>EM 2023 REALIZAMOS A GRAVAÇÃO DO NOSSO 5° CD COM O TITULO  “VOLTANDO PRA CASA” ONDE COMPLETAMOS 30 ANOS DE MUSICA NO ESTADO DE RORAIMA COM CONVIDADOS PRA LÁ DE ESPECIAIS. RESSALTANDO QUE JÁ NOS ENCONTRAMOS NAS PLATAFORMAS DIGITAIS COMO YOUTUBE, SPOTIFY E INSTAGRAM.</a:t>
            </a:r>
          </a:p>
          <a:p>
            <a:pPr marL="0" indent="0" algn="just">
              <a:lnSpc>
                <a:spcPct val="150000"/>
              </a:lnSpc>
              <a:buNone/>
            </a:pPr>
            <a:endParaRPr lang="en-US" dirty="0"/>
          </a:p>
        </p:txBody>
      </p:sp>
      <p:pic>
        <p:nvPicPr>
          <p:cNvPr id="5" name="Espaço Reservado para Conteúdo 4" descr="Uma imagem contendo Diagrama&#10;&#10;Descrição gerada automaticamente">
            <a:extLst>
              <a:ext uri="{FF2B5EF4-FFF2-40B4-BE49-F238E27FC236}">
                <a16:creationId xmlns:a16="http://schemas.microsoft.com/office/drawing/2014/main" id="{0A63DAF5-5676-0CFA-3BCD-7806C8AD6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5856" y="809698"/>
            <a:ext cx="3553913" cy="2541577"/>
          </a:xfrm>
          <a:prstGeom prst="rect">
            <a:avLst/>
          </a:prstGeom>
        </p:spPr>
      </p:pic>
      <p:pic>
        <p:nvPicPr>
          <p:cNvPr id="7" name="Imagem 6" descr="Pessoas com uniforme posando para foto&#10;&#10;Descrição gerada automaticamente">
            <a:extLst>
              <a:ext uri="{FF2B5EF4-FFF2-40B4-BE49-F238E27FC236}">
                <a16:creationId xmlns:a16="http://schemas.microsoft.com/office/drawing/2014/main" id="{CA4B0CCA-2FA8-0EAF-AD6A-7CCED6C17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5856" y="3351275"/>
            <a:ext cx="3553914" cy="2372238"/>
          </a:xfrm>
          <a:prstGeom prst="rect">
            <a:avLst/>
          </a:prstGeom>
        </p:spPr>
      </p:pic>
      <p:sp>
        <p:nvSpPr>
          <p:cNvPr id="3" name="CaixaDeTexto 2">
            <a:extLst>
              <a:ext uri="{FF2B5EF4-FFF2-40B4-BE49-F238E27FC236}">
                <a16:creationId xmlns:a16="http://schemas.microsoft.com/office/drawing/2014/main" id="{D97DB38B-29AE-0665-767F-735ED3D80C4F}"/>
              </a:ext>
            </a:extLst>
          </p:cNvPr>
          <p:cNvSpPr txBox="1"/>
          <p:nvPr/>
        </p:nvSpPr>
        <p:spPr>
          <a:xfrm>
            <a:off x="2296558" y="4537394"/>
            <a:ext cx="5671803" cy="923330"/>
          </a:xfrm>
          <a:prstGeom prst="rect">
            <a:avLst/>
          </a:prstGeom>
          <a:noFill/>
        </p:spPr>
        <p:txBody>
          <a:bodyPr wrap="square" rtlCol="0">
            <a:spAutoFit/>
          </a:bodyPr>
          <a:lstStyle/>
          <a:p>
            <a:r>
              <a:rPr lang="pt-BR" b="1" i="1" u="sng" dirty="0" err="1">
                <a:hlinkClick r:id="rId4"/>
              </a:rPr>
              <a:t>instagram</a:t>
            </a:r>
            <a:br>
              <a:rPr lang="pt-BR" b="1" i="1" u="sng" dirty="0"/>
            </a:br>
            <a:r>
              <a:rPr lang="pt-BR" b="1" i="1" u="sng" dirty="0" err="1">
                <a:hlinkClick r:id="rId5"/>
              </a:rPr>
              <a:t>youtube</a:t>
            </a:r>
            <a:br>
              <a:rPr lang="pt-BR" b="1" i="1" u="sng" dirty="0"/>
            </a:br>
            <a:r>
              <a:rPr lang="pt-BR" b="1" i="1" u="sng" dirty="0" err="1">
                <a:hlinkClick r:id="rId6"/>
              </a:rPr>
              <a:t>spotify</a:t>
            </a:r>
            <a:endParaRPr lang="pt-BR" b="1" i="1" u="sng" dirty="0"/>
          </a:p>
        </p:txBody>
      </p:sp>
      <p:pic>
        <p:nvPicPr>
          <p:cNvPr id="20" name="Imagem 19" descr="Ícone&#10;&#10;Descrição gerada automaticamente">
            <a:extLst>
              <a:ext uri="{FF2B5EF4-FFF2-40B4-BE49-F238E27FC236}">
                <a16:creationId xmlns:a16="http://schemas.microsoft.com/office/drawing/2014/main" id="{996FA5B2-F8C2-021B-722C-98F6841880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950022" y="4537394"/>
            <a:ext cx="346535" cy="346535"/>
          </a:xfrm>
          <a:prstGeom prst="rect">
            <a:avLst/>
          </a:prstGeom>
        </p:spPr>
      </p:pic>
      <p:pic>
        <p:nvPicPr>
          <p:cNvPr id="24" name="Imagem 23" descr="Ícone&#10;&#10;Descrição gerada automaticamente">
            <a:extLst>
              <a:ext uri="{FF2B5EF4-FFF2-40B4-BE49-F238E27FC236}">
                <a16:creationId xmlns:a16="http://schemas.microsoft.com/office/drawing/2014/main" id="{0C705422-70BB-307E-CA91-5695FC21D5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950022" y="4883930"/>
            <a:ext cx="324562" cy="324562"/>
          </a:xfrm>
          <a:prstGeom prst="rect">
            <a:avLst/>
          </a:prstGeom>
        </p:spPr>
      </p:pic>
      <p:pic>
        <p:nvPicPr>
          <p:cNvPr id="26" name="Imagem 25" descr="Ícone&#10;&#10;Descrição gerada automaticamente">
            <a:extLst>
              <a:ext uri="{FF2B5EF4-FFF2-40B4-BE49-F238E27FC236}">
                <a16:creationId xmlns:a16="http://schemas.microsoft.com/office/drawing/2014/main" id="{1BD60E15-DCD0-2E33-1F67-6EC226664F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50023" y="5246984"/>
            <a:ext cx="324561" cy="324561"/>
          </a:xfrm>
          <a:prstGeom prst="rect">
            <a:avLst/>
          </a:prstGeom>
        </p:spPr>
      </p:pic>
    </p:spTree>
    <p:extLst>
      <p:ext uri="{BB962C8B-B14F-4D97-AF65-F5344CB8AC3E}">
        <p14:creationId xmlns:p14="http://schemas.microsoft.com/office/powerpoint/2010/main" val="2911231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FB4BF65-4F4E-2996-E338-5E3C69052602}"/>
              </a:ext>
            </a:extLst>
          </p:cNvPr>
          <p:cNvSpPr>
            <a:spLocks noGrp="1"/>
          </p:cNvSpPr>
          <p:nvPr>
            <p:ph idx="1"/>
          </p:nvPr>
        </p:nvSpPr>
        <p:spPr>
          <a:xfrm>
            <a:off x="2316497" y="1334614"/>
            <a:ext cx="4637179" cy="3870755"/>
          </a:xfrm>
        </p:spPr>
        <p:txBody>
          <a:bodyPr>
            <a:normAutofit/>
          </a:bodyPr>
          <a:lstStyle/>
          <a:p>
            <a:pPr marL="0" indent="0" algn="just">
              <a:lnSpc>
                <a:spcPct val="150000"/>
              </a:lnSpc>
              <a:buNone/>
            </a:pPr>
            <a:r>
              <a:rPr lang="en-US" sz="2000" dirty="0">
                <a:latin typeface="Times New Roman" panose="02020603050405020304" pitchFamily="18" charset="0"/>
                <a:cs typeface="Times New Roman" panose="02020603050405020304" pitchFamily="18" charset="0"/>
              </a:rPr>
              <a:t>EM NOSSO 5°CD TIVEMOS PARTICIPAÇOES MUITO ESPECIAIS DE GRANDES NOMES DA MÚSICA TRADICIONAL GAÚCHA E TAMBÉM AMIGOS QUERIDOS DIRETAMENTE LÁ DO  RIO GRANDE DO SUL.</a:t>
            </a:r>
          </a:p>
        </p:txBody>
      </p:sp>
      <p:pic>
        <p:nvPicPr>
          <p:cNvPr id="5" name="Espaço Reservado para Conteúdo 4" descr="Jornal com fotos e texto&#10;&#10;Descrição gerada automaticamente com confiança média">
            <a:extLst>
              <a:ext uri="{FF2B5EF4-FFF2-40B4-BE49-F238E27FC236}">
                <a16:creationId xmlns:a16="http://schemas.microsoft.com/office/drawing/2014/main" id="{926A678C-BE31-56C6-86FA-55E335EEC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6063" y="1010653"/>
            <a:ext cx="4637179" cy="5069305"/>
          </a:xfrm>
          <a:prstGeom prst="rect">
            <a:avLst/>
          </a:prstGeom>
        </p:spPr>
      </p:pic>
    </p:spTree>
    <p:extLst>
      <p:ext uri="{BB962C8B-B14F-4D97-AF65-F5344CB8AC3E}">
        <p14:creationId xmlns:p14="http://schemas.microsoft.com/office/powerpoint/2010/main" val="2922920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8B7788-59A3-03D8-0761-40168F08B2FD}"/>
              </a:ext>
            </a:extLst>
          </p:cNvPr>
          <p:cNvSpPr>
            <a:spLocks noGrp="1"/>
          </p:cNvSpPr>
          <p:nvPr>
            <p:ph type="title"/>
          </p:nvPr>
        </p:nvSpPr>
        <p:spPr>
          <a:xfrm>
            <a:off x="2592925" y="624110"/>
            <a:ext cx="8911687" cy="605083"/>
          </a:xfrm>
        </p:spPr>
        <p:txBody>
          <a:bodyPr>
            <a:normAutofit/>
          </a:bodyPr>
          <a:lstStyle/>
          <a:p>
            <a:pPr algn="ctr"/>
            <a:r>
              <a:rPr lang="pt-BR" sz="2400" b="1" dirty="0">
                <a:latin typeface="Times New Roman" panose="02020603050405020304" pitchFamily="18" charset="0"/>
                <a:cs typeface="Times New Roman" panose="02020603050405020304" pitchFamily="18" charset="0"/>
              </a:rPr>
              <a:t>MEU MUITO OBRIGADO</a:t>
            </a:r>
          </a:p>
        </p:txBody>
      </p:sp>
      <p:sp>
        <p:nvSpPr>
          <p:cNvPr id="3" name="Espaço Reservado para Conteúdo 2">
            <a:extLst>
              <a:ext uri="{FF2B5EF4-FFF2-40B4-BE49-F238E27FC236}">
                <a16:creationId xmlns:a16="http://schemas.microsoft.com/office/drawing/2014/main" id="{B3EA7CD1-A52C-0316-B54B-D051C58F000E}"/>
              </a:ext>
            </a:extLst>
          </p:cNvPr>
          <p:cNvSpPr>
            <a:spLocks noGrp="1"/>
          </p:cNvSpPr>
          <p:nvPr>
            <p:ph idx="1"/>
          </p:nvPr>
        </p:nvSpPr>
        <p:spPr>
          <a:xfrm>
            <a:off x="2589212" y="1229193"/>
            <a:ext cx="8915400" cy="5267860"/>
          </a:xfrm>
        </p:spPr>
        <p:txBody>
          <a:bodyPr>
            <a:noAutofit/>
          </a:bodyPr>
          <a:lstStyle/>
          <a:p>
            <a:pPr algn="just"/>
            <a:r>
              <a:rPr lang="pt-BR" sz="2000" dirty="0">
                <a:latin typeface="Times New Roman" panose="02020603050405020304" pitchFamily="18" charset="0"/>
                <a:cs typeface="Times New Roman" panose="02020603050405020304" pitchFamily="18" charset="0"/>
              </a:rPr>
              <a:t>Com a Graça de Deus, agradecemos de todo coração a todos aqueles que acreditam em nosso trabalho e nos incentivaram nos dando apoio e sempre fortalecendo a ideia de que tudo é possível quando acompanhado por nossas famílias que são peças fundamentais em nossas vidas e que sempre estão do nosso lado em momentos bons e inoportunos tornando-se assim nosso alicerce. Agradecemos de coração as nossas esposas e filhos que sempre caminham junto conosco em todos os momentos.</a:t>
            </a:r>
          </a:p>
          <a:p>
            <a:pPr algn="just"/>
            <a:r>
              <a:rPr lang="pt-BR" sz="2000" dirty="0">
                <a:latin typeface="Times New Roman" panose="02020603050405020304" pitchFamily="18" charset="0"/>
                <a:cs typeface="Times New Roman" panose="02020603050405020304" pitchFamily="18" charset="0"/>
              </a:rPr>
              <a:t>E não podemos deixar de agradecer nossos amigos do CTG Nova Querência que através do patrão Jayme Roque </a:t>
            </a:r>
            <a:r>
              <a:rPr lang="pt-BR" sz="2000" dirty="0" err="1">
                <a:latin typeface="Times New Roman" panose="02020603050405020304" pitchFamily="18" charset="0"/>
                <a:cs typeface="Times New Roman" panose="02020603050405020304" pitchFamily="18" charset="0"/>
              </a:rPr>
              <a:t>Hupps</a:t>
            </a:r>
            <a:r>
              <a:rPr lang="pt-BR" sz="2000" dirty="0">
                <a:latin typeface="Times New Roman" panose="02020603050405020304" pitchFamily="18" charset="0"/>
                <a:cs typeface="Times New Roman" panose="02020603050405020304" pitchFamily="18" charset="0"/>
              </a:rPr>
              <a:t>, estendendo nossos agradecimentos a toda patronagem e associados e dizer que passamos longos anos nessa caminhada juntos, crescemos, apresentamos nosso trabalho em todos esses anos em diferentes datas comemorativas e sempre fomos Banda principal nessa Grande casa e família nessa instituição que sempre nos apoiou para cultuarmos nossa tradição ao longo dos tempos.</a:t>
            </a:r>
          </a:p>
        </p:txBody>
      </p:sp>
    </p:spTree>
    <p:extLst>
      <p:ext uri="{BB962C8B-B14F-4D97-AF65-F5344CB8AC3E}">
        <p14:creationId xmlns:p14="http://schemas.microsoft.com/office/powerpoint/2010/main" val="3031194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6D20FC-9DFF-2B9A-3253-F42E1635C834}"/>
              </a:ext>
            </a:extLst>
          </p:cNvPr>
          <p:cNvSpPr>
            <a:spLocks noGrp="1"/>
          </p:cNvSpPr>
          <p:nvPr>
            <p:ph type="title"/>
          </p:nvPr>
        </p:nvSpPr>
        <p:spPr>
          <a:xfrm>
            <a:off x="2592925" y="624110"/>
            <a:ext cx="8911687" cy="769975"/>
          </a:xfrm>
        </p:spPr>
        <p:txBody>
          <a:bodyPr>
            <a:normAutofit/>
          </a:bodyPr>
          <a:lstStyle/>
          <a:p>
            <a:pPr algn="ctr"/>
            <a:r>
              <a:rPr lang="pt-BR" sz="3200" dirty="0">
                <a:latin typeface="Times New Roman" panose="02020603050405020304" pitchFamily="18" charset="0"/>
                <a:cs typeface="Times New Roman" panose="02020603050405020304" pitchFamily="18" charset="0"/>
              </a:rPr>
              <a:t>UMA TRAJETÓRIA QUE SE INICIAVA EM 1986</a:t>
            </a:r>
          </a:p>
        </p:txBody>
      </p:sp>
      <p:sp>
        <p:nvSpPr>
          <p:cNvPr id="3" name="Espaço Reservado para Conteúdo 2">
            <a:extLst>
              <a:ext uri="{FF2B5EF4-FFF2-40B4-BE49-F238E27FC236}">
                <a16:creationId xmlns:a16="http://schemas.microsoft.com/office/drawing/2014/main" id="{20741810-84D2-71FB-CA62-361CCBF44EAE}"/>
              </a:ext>
            </a:extLst>
          </p:cNvPr>
          <p:cNvSpPr>
            <a:spLocks noGrp="1"/>
          </p:cNvSpPr>
          <p:nvPr>
            <p:ph idx="1"/>
          </p:nvPr>
        </p:nvSpPr>
        <p:spPr>
          <a:xfrm>
            <a:off x="2323475" y="1289154"/>
            <a:ext cx="9181137" cy="4622068"/>
          </a:xfrm>
        </p:spPr>
        <p:txBody>
          <a:bodyPr>
            <a:normAutofit/>
          </a:bodyPr>
          <a:lstStyle/>
          <a:p>
            <a:pPr algn="just"/>
            <a:r>
              <a:rPr lang="pt-BR" sz="2000" b="1" dirty="0">
                <a:latin typeface="Times New Roman" panose="02020603050405020304" pitchFamily="18" charset="0"/>
                <a:cs typeface="Times New Roman" panose="02020603050405020304" pitchFamily="18" charset="0"/>
              </a:rPr>
              <a:t>CLAUDIOMIRO AGUIAR FERRERA</a:t>
            </a:r>
            <a:r>
              <a:rPr lang="pt-BR" sz="2000" dirty="0">
                <a:latin typeface="Times New Roman" panose="02020603050405020304" pitchFamily="18" charset="0"/>
                <a:cs typeface="Times New Roman" panose="02020603050405020304" pitchFamily="18" charset="0"/>
              </a:rPr>
              <a:t>, nascido na cidade de Cruz Alta no Estado do  Rio Grande do Sul em 21/12/1970 iniciou sua carreira artística bem jovem pois tinha um sonho em ser músico. E como todo sonho precisa de empenho para ser realizado o mesmo deu início em sua carreira nessa cidade de Cruz Alta interior do Estado do Rio grande do Sul passando a realizar várias viagens no Estado todo tocando e cantando junto de queridos amigos  que tinham Conjunto musical e lhe deram a oportunidade de iniciar sua carreira.</a:t>
            </a:r>
          </a:p>
          <a:p>
            <a:pPr algn="just"/>
            <a:r>
              <a:rPr lang="pt-BR" sz="2000" dirty="0">
                <a:latin typeface="Times New Roman" panose="02020603050405020304" pitchFamily="18" charset="0"/>
                <a:cs typeface="Times New Roman" panose="02020603050405020304" pitchFamily="18" charset="0"/>
              </a:rPr>
              <a:t>Ao ano de 1986 ingressou como contrabaixista no conjunto do rio grande do sul “Os Taitas” e por ai iniciou sua jornada até os dias atuais.</a:t>
            </a:r>
          </a:p>
          <a:p>
            <a:pPr algn="just"/>
            <a:r>
              <a:rPr lang="pt-BR" sz="2000" dirty="0">
                <a:latin typeface="Times New Roman" panose="02020603050405020304" pitchFamily="18" charset="0"/>
                <a:cs typeface="Times New Roman" panose="02020603050405020304" pitchFamily="18" charset="0"/>
              </a:rPr>
              <a:t>Por suas andanças ao Sul do Brasil constitui família e no ano de 1991 deu partida para uma nova vida junto de sua amada esposa e sua primogênita filha para o então Território de Roraima fazendo atualmente um pouco mais de 30 anos de músicas tradicionais gaúchas, sendo compositor, cantor e instrumentalista tocando violão, contra baixo e guitarra</a:t>
            </a:r>
            <a:r>
              <a:rPr lang="pt-BR" dirty="0"/>
              <a:t>.</a:t>
            </a:r>
          </a:p>
        </p:txBody>
      </p:sp>
    </p:spTree>
    <p:extLst>
      <p:ext uri="{BB962C8B-B14F-4D97-AF65-F5344CB8AC3E}">
        <p14:creationId xmlns:p14="http://schemas.microsoft.com/office/powerpoint/2010/main" val="2712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27737A0-D7E0-4415-8E90-FD4F69E76C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5" name="Freeform 11">
              <a:extLst>
                <a:ext uri="{FF2B5EF4-FFF2-40B4-BE49-F238E27FC236}">
                  <a16:creationId xmlns:a16="http://schemas.microsoft.com/office/drawing/2014/main" id="{506CE375-B39D-4C51-A858-F4A383311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pt-BR"/>
            </a:p>
          </p:txBody>
        </p:sp>
        <p:sp>
          <p:nvSpPr>
            <p:cNvPr id="16" name="Freeform 12">
              <a:extLst>
                <a:ext uri="{FF2B5EF4-FFF2-40B4-BE49-F238E27FC236}">
                  <a16:creationId xmlns:a16="http://schemas.microsoft.com/office/drawing/2014/main" id="{64EA8B46-395C-41F6-BE09-548B108098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pt-BR"/>
            </a:p>
          </p:txBody>
        </p:sp>
        <p:sp>
          <p:nvSpPr>
            <p:cNvPr id="17" name="Freeform 13">
              <a:extLst>
                <a:ext uri="{FF2B5EF4-FFF2-40B4-BE49-F238E27FC236}">
                  <a16:creationId xmlns:a16="http://schemas.microsoft.com/office/drawing/2014/main" id="{BC7EDC6D-8B00-48D9-B8FD-9B5285FB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pt-BR"/>
            </a:p>
          </p:txBody>
        </p:sp>
        <p:sp>
          <p:nvSpPr>
            <p:cNvPr id="18" name="Freeform 14">
              <a:extLst>
                <a:ext uri="{FF2B5EF4-FFF2-40B4-BE49-F238E27FC236}">
                  <a16:creationId xmlns:a16="http://schemas.microsoft.com/office/drawing/2014/main" id="{DE4BD3C3-5C1B-4305-BFA1-9054820B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pt-BR"/>
            </a:p>
          </p:txBody>
        </p:sp>
        <p:sp>
          <p:nvSpPr>
            <p:cNvPr id="19" name="Freeform 15">
              <a:extLst>
                <a:ext uri="{FF2B5EF4-FFF2-40B4-BE49-F238E27FC236}">
                  <a16:creationId xmlns:a16="http://schemas.microsoft.com/office/drawing/2014/main" id="{4635ED79-E821-4CFD-9F97-D6137E5DCA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pt-BR"/>
            </a:p>
          </p:txBody>
        </p:sp>
        <p:sp>
          <p:nvSpPr>
            <p:cNvPr id="20" name="Freeform 16">
              <a:extLst>
                <a:ext uri="{FF2B5EF4-FFF2-40B4-BE49-F238E27FC236}">
                  <a16:creationId xmlns:a16="http://schemas.microsoft.com/office/drawing/2014/main" id="{92FD5F9A-0D1B-4304-AC95-EA6A4E70E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pt-BR"/>
            </a:p>
          </p:txBody>
        </p:sp>
        <p:sp>
          <p:nvSpPr>
            <p:cNvPr id="21" name="Freeform 17">
              <a:extLst>
                <a:ext uri="{FF2B5EF4-FFF2-40B4-BE49-F238E27FC236}">
                  <a16:creationId xmlns:a16="http://schemas.microsoft.com/office/drawing/2014/main" id="{E9BB96F9-6F99-413C-909E-6FCF017C1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pt-BR"/>
            </a:p>
          </p:txBody>
        </p:sp>
        <p:sp>
          <p:nvSpPr>
            <p:cNvPr id="22" name="Freeform 18">
              <a:extLst>
                <a:ext uri="{FF2B5EF4-FFF2-40B4-BE49-F238E27FC236}">
                  <a16:creationId xmlns:a16="http://schemas.microsoft.com/office/drawing/2014/main" id="{1CCAEE3F-DFD6-4F56-91DF-94C715261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pt-BR"/>
            </a:p>
          </p:txBody>
        </p:sp>
        <p:sp>
          <p:nvSpPr>
            <p:cNvPr id="23" name="Freeform 19">
              <a:extLst>
                <a:ext uri="{FF2B5EF4-FFF2-40B4-BE49-F238E27FC236}">
                  <a16:creationId xmlns:a16="http://schemas.microsoft.com/office/drawing/2014/main" id="{A9965128-6557-433B-B75B-BDF307311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pt-BR"/>
            </a:p>
          </p:txBody>
        </p:sp>
        <p:sp>
          <p:nvSpPr>
            <p:cNvPr id="24" name="Freeform 20">
              <a:extLst>
                <a:ext uri="{FF2B5EF4-FFF2-40B4-BE49-F238E27FC236}">
                  <a16:creationId xmlns:a16="http://schemas.microsoft.com/office/drawing/2014/main" id="{6ACA7D22-11B5-4768-B195-51BF6E7C1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pt-BR"/>
            </a:p>
          </p:txBody>
        </p:sp>
        <p:sp>
          <p:nvSpPr>
            <p:cNvPr id="25" name="Freeform 21">
              <a:extLst>
                <a:ext uri="{FF2B5EF4-FFF2-40B4-BE49-F238E27FC236}">
                  <a16:creationId xmlns:a16="http://schemas.microsoft.com/office/drawing/2014/main" id="{A10AD997-8BE7-4F95-8B7C-4E59DA1AC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pt-BR"/>
            </a:p>
          </p:txBody>
        </p:sp>
        <p:sp>
          <p:nvSpPr>
            <p:cNvPr id="26" name="Freeform 22">
              <a:extLst>
                <a:ext uri="{FF2B5EF4-FFF2-40B4-BE49-F238E27FC236}">
                  <a16:creationId xmlns:a16="http://schemas.microsoft.com/office/drawing/2014/main" id="{DE270B5A-1647-4C9C-BA5F-6BC559F869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pt-BR"/>
            </a:p>
          </p:txBody>
        </p:sp>
      </p:grpSp>
      <p:grpSp>
        <p:nvGrpSpPr>
          <p:cNvPr id="28" name="Group 27">
            <a:extLst>
              <a:ext uri="{FF2B5EF4-FFF2-40B4-BE49-F238E27FC236}">
                <a16:creationId xmlns:a16="http://schemas.microsoft.com/office/drawing/2014/main" id="{57D8AB18-1DD7-4D60-B9FA-190B47BB26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29" name="Freeform 27">
              <a:extLst>
                <a:ext uri="{FF2B5EF4-FFF2-40B4-BE49-F238E27FC236}">
                  <a16:creationId xmlns:a16="http://schemas.microsoft.com/office/drawing/2014/main" id="{AE3C8994-22F6-4B7D-B50B-80ECD1E2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pt-BR"/>
            </a:p>
          </p:txBody>
        </p:sp>
        <p:sp>
          <p:nvSpPr>
            <p:cNvPr id="30" name="Freeform 28">
              <a:extLst>
                <a:ext uri="{FF2B5EF4-FFF2-40B4-BE49-F238E27FC236}">
                  <a16:creationId xmlns:a16="http://schemas.microsoft.com/office/drawing/2014/main" id="{DDCDE2FF-5BFC-4807-AB1E-D6928F8F4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pt-BR"/>
            </a:p>
          </p:txBody>
        </p:sp>
        <p:sp>
          <p:nvSpPr>
            <p:cNvPr id="31" name="Freeform 29">
              <a:extLst>
                <a:ext uri="{FF2B5EF4-FFF2-40B4-BE49-F238E27FC236}">
                  <a16:creationId xmlns:a16="http://schemas.microsoft.com/office/drawing/2014/main" id="{63EF93F1-6EAF-4409-A623-76533740E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pt-BR"/>
            </a:p>
          </p:txBody>
        </p:sp>
        <p:sp>
          <p:nvSpPr>
            <p:cNvPr id="32" name="Freeform 30">
              <a:extLst>
                <a:ext uri="{FF2B5EF4-FFF2-40B4-BE49-F238E27FC236}">
                  <a16:creationId xmlns:a16="http://schemas.microsoft.com/office/drawing/2014/main" id="{ED3B5256-3F5C-4FDE-8A9A-5A124E92B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pt-BR"/>
            </a:p>
          </p:txBody>
        </p:sp>
        <p:sp>
          <p:nvSpPr>
            <p:cNvPr id="33" name="Freeform 31">
              <a:extLst>
                <a:ext uri="{FF2B5EF4-FFF2-40B4-BE49-F238E27FC236}">
                  <a16:creationId xmlns:a16="http://schemas.microsoft.com/office/drawing/2014/main" id="{ED5D4282-BFB9-4BFC-A20D-18E1C4EEA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pt-BR"/>
            </a:p>
          </p:txBody>
        </p:sp>
        <p:sp>
          <p:nvSpPr>
            <p:cNvPr id="34" name="Freeform 32">
              <a:extLst>
                <a:ext uri="{FF2B5EF4-FFF2-40B4-BE49-F238E27FC236}">
                  <a16:creationId xmlns:a16="http://schemas.microsoft.com/office/drawing/2014/main" id="{3E6394EB-0752-433A-BA70-AF42B45F17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pt-BR"/>
            </a:p>
          </p:txBody>
        </p:sp>
        <p:sp>
          <p:nvSpPr>
            <p:cNvPr id="35" name="Freeform 33">
              <a:extLst>
                <a:ext uri="{FF2B5EF4-FFF2-40B4-BE49-F238E27FC236}">
                  <a16:creationId xmlns:a16="http://schemas.microsoft.com/office/drawing/2014/main" id="{DF27BE5F-DA8D-4260-9D0D-69E9CE146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pt-BR"/>
            </a:p>
          </p:txBody>
        </p:sp>
        <p:sp>
          <p:nvSpPr>
            <p:cNvPr id="36" name="Freeform 34">
              <a:extLst>
                <a:ext uri="{FF2B5EF4-FFF2-40B4-BE49-F238E27FC236}">
                  <a16:creationId xmlns:a16="http://schemas.microsoft.com/office/drawing/2014/main" id="{9A6E5CBE-AE54-40B7-9A00-E3975FEAC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pt-BR"/>
            </a:p>
          </p:txBody>
        </p:sp>
        <p:sp>
          <p:nvSpPr>
            <p:cNvPr id="37" name="Freeform 35">
              <a:extLst>
                <a:ext uri="{FF2B5EF4-FFF2-40B4-BE49-F238E27FC236}">
                  <a16:creationId xmlns:a16="http://schemas.microsoft.com/office/drawing/2014/main" id="{6C307890-5461-4D51-ADA6-A3DA6D35B8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pt-BR"/>
            </a:p>
          </p:txBody>
        </p:sp>
        <p:sp>
          <p:nvSpPr>
            <p:cNvPr id="38" name="Freeform 36">
              <a:extLst>
                <a:ext uri="{FF2B5EF4-FFF2-40B4-BE49-F238E27FC236}">
                  <a16:creationId xmlns:a16="http://schemas.microsoft.com/office/drawing/2014/main" id="{3F9B7E4B-6412-4B97-AD48-30B1F61F3B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pt-BR"/>
            </a:p>
          </p:txBody>
        </p:sp>
        <p:sp>
          <p:nvSpPr>
            <p:cNvPr id="39" name="Freeform 37">
              <a:extLst>
                <a:ext uri="{FF2B5EF4-FFF2-40B4-BE49-F238E27FC236}">
                  <a16:creationId xmlns:a16="http://schemas.microsoft.com/office/drawing/2014/main" id="{D345D359-869B-4305-B7D7-0B5C4FDEC1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pt-BR"/>
            </a:p>
          </p:txBody>
        </p:sp>
        <p:sp>
          <p:nvSpPr>
            <p:cNvPr id="40" name="Freeform 38">
              <a:extLst>
                <a:ext uri="{FF2B5EF4-FFF2-40B4-BE49-F238E27FC236}">
                  <a16:creationId xmlns:a16="http://schemas.microsoft.com/office/drawing/2014/main" id="{2F688B27-AEB8-45BD-9597-78A97EE0D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pt-BR"/>
            </a:p>
          </p:txBody>
        </p:sp>
      </p:grpSp>
      <p:sp>
        <p:nvSpPr>
          <p:cNvPr id="42" name="Rectangle 41">
            <a:extLst>
              <a:ext uri="{FF2B5EF4-FFF2-40B4-BE49-F238E27FC236}">
                <a16:creationId xmlns:a16="http://schemas.microsoft.com/office/drawing/2014/main" id="{4EB21FA6-8B6A-4699-8408-91E699800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44" name="Freeform 6">
            <a:extLst>
              <a:ext uri="{FF2B5EF4-FFF2-40B4-BE49-F238E27FC236}">
                <a16:creationId xmlns:a16="http://schemas.microsoft.com/office/drawing/2014/main" id="{BA1AABB7-0FD0-4445-8B8B-7A0C680C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pt-BR"/>
          </a:p>
        </p:txBody>
      </p:sp>
      <p:sp useBgFill="1">
        <p:nvSpPr>
          <p:cNvPr id="46" name="Rectangle 45">
            <a:extLst>
              <a:ext uri="{FF2B5EF4-FFF2-40B4-BE49-F238E27FC236}">
                <a16:creationId xmlns:a16="http://schemas.microsoft.com/office/drawing/2014/main" id="{B8B04C4B-AC68-4DAC-B6E9-4BA106EEA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3B8F510-7BD8-444A-82C8-5DA7E5E2A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6111243" cy="6858000"/>
          </a:xfrm>
          <a:prstGeom prst="rect">
            <a:avLst/>
          </a:prstGeom>
          <a:solidFill>
            <a:srgbClr val="756954">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t-BR"/>
          </a:p>
        </p:txBody>
      </p:sp>
      <p:sp>
        <p:nvSpPr>
          <p:cNvPr id="2" name="Título 1">
            <a:extLst>
              <a:ext uri="{FF2B5EF4-FFF2-40B4-BE49-F238E27FC236}">
                <a16:creationId xmlns:a16="http://schemas.microsoft.com/office/drawing/2014/main" id="{01141ADC-27DC-39D6-EF88-29FA3670C4A9}"/>
              </a:ext>
            </a:extLst>
          </p:cNvPr>
          <p:cNvSpPr>
            <a:spLocks noGrp="1"/>
          </p:cNvSpPr>
          <p:nvPr>
            <p:ph type="title"/>
          </p:nvPr>
        </p:nvSpPr>
        <p:spPr>
          <a:xfrm>
            <a:off x="540279" y="967417"/>
            <a:ext cx="5280460" cy="3943250"/>
          </a:xfrm>
        </p:spPr>
        <p:txBody>
          <a:bodyPr vert="horz" lIns="91440" tIns="45720" rIns="91440" bIns="45720" rtlCol="0" anchor="b">
            <a:normAutofit/>
          </a:bodyPr>
          <a:lstStyle/>
          <a:p>
            <a:r>
              <a:rPr lang="en-US" sz="4000" dirty="0">
                <a:solidFill>
                  <a:srgbClr val="FEFFFF"/>
                </a:solidFill>
              </a:rPr>
              <a:t>INICIO DE UMA GRANDE CAMINHADA NA MÚSICA TRADICIONAL GAÚCHA EM 1986</a:t>
            </a:r>
          </a:p>
        </p:txBody>
      </p:sp>
      <p:pic>
        <p:nvPicPr>
          <p:cNvPr id="9" name="Espaço Reservado para Conteúdo 8" descr="Estátua de homem posando para foto&#10;&#10;Descrição gerada automaticamente">
            <a:extLst>
              <a:ext uri="{FF2B5EF4-FFF2-40B4-BE49-F238E27FC236}">
                <a16:creationId xmlns:a16="http://schemas.microsoft.com/office/drawing/2014/main" id="{571FA59B-0EDB-8AB3-9851-8AC172C4ABED}"/>
              </a:ext>
            </a:extLst>
          </p:cNvPr>
          <p:cNvPicPr>
            <a:picLocks noChangeAspect="1"/>
          </p:cNvPicPr>
          <p:nvPr/>
        </p:nvPicPr>
        <p:blipFill>
          <a:blip r:embed="rId2">
            <a:extLst>
              <a:ext uri="{28A0092B-C50C-407E-A947-70E740481C1C}">
                <a14:useLocalDpi xmlns:a14="http://schemas.microsoft.com/office/drawing/2010/main" val="0"/>
              </a:ext>
            </a:extLst>
          </a:blip>
          <a:srcRect r="1" b="12877"/>
          <a:stretch/>
        </p:blipFill>
        <p:spPr>
          <a:xfrm>
            <a:off x="6111242" y="10"/>
            <a:ext cx="6080758" cy="6857990"/>
          </a:xfrm>
          <a:prstGeom prst="rect">
            <a:avLst/>
          </a:prstGeom>
        </p:spPr>
      </p:pic>
      <p:sp>
        <p:nvSpPr>
          <p:cNvPr id="50" name="Freeform 27">
            <a:extLst>
              <a:ext uri="{FF2B5EF4-FFF2-40B4-BE49-F238E27FC236}">
                <a16:creationId xmlns:a16="http://schemas.microsoft.com/office/drawing/2014/main" id="{760B9607-D73D-493B-848E-23B932717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881206" cy="857047"/>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411833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4D6401-75CD-9DD3-9FC5-D93E5FCFD6EC}"/>
              </a:ext>
            </a:extLst>
          </p:cNvPr>
          <p:cNvSpPr>
            <a:spLocks noGrp="1"/>
          </p:cNvSpPr>
          <p:nvPr>
            <p:ph type="title"/>
          </p:nvPr>
        </p:nvSpPr>
        <p:spPr>
          <a:xfrm>
            <a:off x="1687669" y="624110"/>
            <a:ext cx="4137059" cy="1280890"/>
          </a:xfrm>
        </p:spPr>
        <p:txBody>
          <a:bodyPr>
            <a:normAutofit/>
          </a:bodyPr>
          <a:lstStyle/>
          <a:p>
            <a:pPr>
              <a:lnSpc>
                <a:spcPct val="90000"/>
              </a:lnSpc>
            </a:pPr>
            <a:r>
              <a:rPr lang="pt-BR" sz="2200" b="1">
                <a:latin typeface="Times New Roman" panose="02020603050405020304" pitchFamily="18" charset="0"/>
                <a:cs typeface="Times New Roman" panose="02020603050405020304" pitchFamily="18" charset="0"/>
              </a:rPr>
              <a:t>1992 INICIO DE UMA GRANDE HISTÓRIA  PARA OS GAROTOS DO SUL</a:t>
            </a:r>
          </a:p>
        </p:txBody>
      </p:sp>
      <p:sp>
        <p:nvSpPr>
          <p:cNvPr id="3" name="Espaço Reservado para Conteúdo 2">
            <a:extLst>
              <a:ext uri="{FF2B5EF4-FFF2-40B4-BE49-F238E27FC236}">
                <a16:creationId xmlns:a16="http://schemas.microsoft.com/office/drawing/2014/main" id="{2DBC4C1A-E2E8-9316-DA45-D03052AB9F18}"/>
              </a:ext>
            </a:extLst>
          </p:cNvPr>
          <p:cNvSpPr>
            <a:spLocks noGrp="1"/>
          </p:cNvSpPr>
          <p:nvPr>
            <p:ph idx="1"/>
          </p:nvPr>
        </p:nvSpPr>
        <p:spPr>
          <a:xfrm>
            <a:off x="1683956" y="1798821"/>
            <a:ext cx="4412044" cy="3477717"/>
          </a:xfrm>
        </p:spPr>
        <p:txBody>
          <a:bodyPr>
            <a:normAutofit/>
          </a:bodyPr>
          <a:lstStyle/>
          <a:p>
            <a:pPr algn="just"/>
            <a:r>
              <a:rPr lang="pt-BR" sz="2400" dirty="0">
                <a:solidFill>
                  <a:srgbClr val="000000"/>
                </a:solidFill>
                <a:latin typeface="Times New Roman" panose="02020603050405020304" pitchFamily="18" charset="0"/>
                <a:cs typeface="Times New Roman" panose="02020603050405020304" pitchFamily="18" charset="0"/>
              </a:rPr>
              <a:t>NESSE PERIODO FOI REALIZADO A GRAVAÇÃO DA PRIMEIRA FITA CASSETE COM AS MÚSICAS TRADICIONAIS GAÚCHAS  DO GRUPO GAROTOS DO SUL.</a:t>
            </a:r>
          </a:p>
          <a:p>
            <a:pPr marL="0" indent="0">
              <a:buNone/>
            </a:pPr>
            <a:endParaRPr lang="pt-BR" sz="1600" dirty="0">
              <a:solidFill>
                <a:srgbClr val="000000"/>
              </a:solidFill>
            </a:endParaRPr>
          </a:p>
        </p:txBody>
      </p:sp>
      <p:pic>
        <p:nvPicPr>
          <p:cNvPr id="7" name="Imagem 6" descr="Texto sobre foto de homens&#10;&#10;Descrição gerada automaticamente">
            <a:extLst>
              <a:ext uri="{FF2B5EF4-FFF2-40B4-BE49-F238E27FC236}">
                <a16:creationId xmlns:a16="http://schemas.microsoft.com/office/drawing/2014/main" id="{E4C3EFB9-21AD-443D-D3F8-82C6B8AABE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7274" y="1164292"/>
            <a:ext cx="5180353" cy="4347672"/>
          </a:xfrm>
          <a:prstGeom prst="rect">
            <a:avLst/>
          </a:prstGeom>
        </p:spPr>
      </p:pic>
    </p:spTree>
    <p:extLst>
      <p:ext uri="{BB962C8B-B14F-4D97-AF65-F5344CB8AC3E}">
        <p14:creationId xmlns:p14="http://schemas.microsoft.com/office/powerpoint/2010/main" val="1655699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9BD745BD-4F25-2EE4-D52C-ABEAEDE1EB26}"/>
              </a:ext>
            </a:extLst>
          </p:cNvPr>
          <p:cNvSpPr>
            <a:spLocks noGrp="1"/>
          </p:cNvSpPr>
          <p:nvPr>
            <p:ph idx="1"/>
          </p:nvPr>
        </p:nvSpPr>
        <p:spPr>
          <a:xfrm>
            <a:off x="2608289" y="974360"/>
            <a:ext cx="4783112" cy="4841823"/>
          </a:xfrm>
        </p:spPr>
        <p:txBody>
          <a:bodyPr>
            <a:normAutofit fontScale="92500" lnSpcReduction="20000"/>
          </a:bodyPr>
          <a:lstStyle/>
          <a:p>
            <a:pPr algn="just">
              <a:lnSpc>
                <a:spcPct val="120000"/>
              </a:lnSpc>
            </a:pPr>
            <a:r>
              <a:rPr lang="pt-BR" sz="2400" dirty="0">
                <a:latin typeface="Times New Roman" panose="02020603050405020304" pitchFamily="18" charset="0"/>
                <a:cs typeface="Times New Roman" panose="02020603050405020304" pitchFamily="18" charset="0"/>
              </a:rPr>
              <a:t>NOSSA HISTÓRIA  COMEÇA EM MARÇO DE 1992 QUANDO ERNANI MOELLMANN E SEU IRMÃO EMERSON MOELLMANN NATURAIS DE SANTO CRISTO- RS E CLAUDIOMIRO AGUIAR FERRERA NATURAL DE CRUZ ALTA-RS SE CONHECEM FIRMANDO UMA SÓLIDA AMIZADE E COM A IDEIA DE MONTAR UM GRUPO GAÚCHO PARA  DIVULGAR A CULTURA DO SUL PARA O NORTE DO BRASIL.</a:t>
            </a:r>
            <a:endParaRPr lang="en-US" sz="2400" dirty="0"/>
          </a:p>
        </p:txBody>
      </p:sp>
      <p:pic>
        <p:nvPicPr>
          <p:cNvPr id="11" name="Imagem 10" descr="Grupo de pessoas posando para foto&#10;&#10;Descrição gerada automaticamente">
            <a:extLst>
              <a:ext uri="{FF2B5EF4-FFF2-40B4-BE49-F238E27FC236}">
                <a16:creationId xmlns:a16="http://schemas.microsoft.com/office/drawing/2014/main" id="{55C173F9-8814-1005-6C13-E9C534A1852B}"/>
              </a:ext>
            </a:extLst>
          </p:cNvPr>
          <p:cNvPicPr>
            <a:picLocks noChangeAspect="1"/>
          </p:cNvPicPr>
          <p:nvPr/>
        </p:nvPicPr>
        <p:blipFill>
          <a:blip r:embed="rId2">
            <a:extLst>
              <a:ext uri="{28A0092B-C50C-407E-A947-70E740481C1C}">
                <a14:useLocalDpi xmlns:a14="http://schemas.microsoft.com/office/drawing/2010/main" val="0"/>
              </a:ext>
            </a:extLst>
          </a:blip>
          <a:srcRect r="-2" b="8863"/>
          <a:stretch/>
        </p:blipFill>
        <p:spPr>
          <a:xfrm>
            <a:off x="7736146" y="624111"/>
            <a:ext cx="3768466" cy="2627322"/>
          </a:xfrm>
          <a:prstGeom prst="rect">
            <a:avLst/>
          </a:prstGeom>
        </p:spPr>
      </p:pic>
      <p:pic>
        <p:nvPicPr>
          <p:cNvPr id="9" name="Espaço Reservado para Conteúdo 8" descr="Homem e menino posando para foto&#10;&#10;Descrição gerada automaticamente">
            <a:extLst>
              <a:ext uri="{FF2B5EF4-FFF2-40B4-BE49-F238E27FC236}">
                <a16:creationId xmlns:a16="http://schemas.microsoft.com/office/drawing/2014/main" id="{F0433DDE-A9DF-AAAB-6177-4D39FF9F2BD1}"/>
              </a:ext>
            </a:extLst>
          </p:cNvPr>
          <p:cNvPicPr>
            <a:picLocks noChangeAspect="1"/>
          </p:cNvPicPr>
          <p:nvPr/>
        </p:nvPicPr>
        <p:blipFill>
          <a:blip r:embed="rId3">
            <a:extLst>
              <a:ext uri="{28A0092B-C50C-407E-A947-70E740481C1C}">
                <a14:useLocalDpi xmlns:a14="http://schemas.microsoft.com/office/drawing/2010/main" val="0"/>
              </a:ext>
            </a:extLst>
          </a:blip>
          <a:srcRect l="9847" r="8037"/>
          <a:stretch/>
        </p:blipFill>
        <p:spPr>
          <a:xfrm>
            <a:off x="7736146" y="3416024"/>
            <a:ext cx="3768466" cy="2627323"/>
          </a:xfrm>
          <a:prstGeom prst="rect">
            <a:avLst/>
          </a:prstGeom>
        </p:spPr>
      </p:pic>
    </p:spTree>
    <p:extLst>
      <p:ext uri="{BB962C8B-B14F-4D97-AF65-F5344CB8AC3E}">
        <p14:creationId xmlns:p14="http://schemas.microsoft.com/office/powerpoint/2010/main" val="1299612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6" name="Content Placeholder 10">
            <a:extLst>
              <a:ext uri="{FF2B5EF4-FFF2-40B4-BE49-F238E27FC236}">
                <a16:creationId xmlns:a16="http://schemas.microsoft.com/office/drawing/2014/main" id="{0A09E739-F338-9300-C114-8A6FD2236C36}"/>
              </a:ext>
            </a:extLst>
          </p:cNvPr>
          <p:cNvSpPr>
            <a:spLocks noGrp="1"/>
          </p:cNvSpPr>
          <p:nvPr>
            <p:ph idx="1"/>
          </p:nvPr>
        </p:nvSpPr>
        <p:spPr>
          <a:xfrm>
            <a:off x="2278505" y="1122948"/>
            <a:ext cx="4901783" cy="2849446"/>
          </a:xfrm>
        </p:spPr>
        <p:txBody>
          <a:bodyPr>
            <a:normAutofit/>
          </a:bodyPr>
          <a:lstStyle/>
          <a:p>
            <a:r>
              <a:rPr lang="pt-BR" sz="2400" dirty="0">
                <a:latin typeface="Times New Roman" panose="02020603050405020304" pitchFamily="18" charset="0"/>
                <a:cs typeface="Times New Roman" panose="02020603050405020304" pitchFamily="18" charset="0"/>
              </a:rPr>
              <a:t>NOS ANOS DE 2000 PERPETRAMOS A GRAVAÇÃO DO PRIMEIRO CD DO GRUPO RAÇA CAMPEIRA COM O TITULO “COISAS QUE EU VI”</a:t>
            </a:r>
            <a:endParaRPr lang="en-US" sz="2400" dirty="0"/>
          </a:p>
        </p:txBody>
      </p:sp>
      <p:pic>
        <p:nvPicPr>
          <p:cNvPr id="7" name="Imagem 6" descr="Diagrama&#10;&#10;Descrição gerada automaticamente com confiança baixa">
            <a:extLst>
              <a:ext uri="{FF2B5EF4-FFF2-40B4-BE49-F238E27FC236}">
                <a16:creationId xmlns:a16="http://schemas.microsoft.com/office/drawing/2014/main" id="{B251647D-5850-6DF0-81BF-25412B489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9711" y="645106"/>
            <a:ext cx="3446207" cy="2706169"/>
          </a:xfrm>
          <a:prstGeom prst="rect">
            <a:avLst/>
          </a:prstGeom>
        </p:spPr>
      </p:pic>
      <p:pic>
        <p:nvPicPr>
          <p:cNvPr id="5" name="Espaço Reservado para Conteúdo 4" descr="Pessoas tocando instrumentos musicais&#10;&#10;Descrição gerada automaticamente">
            <a:extLst>
              <a:ext uri="{FF2B5EF4-FFF2-40B4-BE49-F238E27FC236}">
                <a16:creationId xmlns:a16="http://schemas.microsoft.com/office/drawing/2014/main" id="{F3183E92-1DCD-C229-B4F2-90B40EBD7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9711" y="3351275"/>
            <a:ext cx="3446207" cy="2541578"/>
          </a:xfrm>
          <a:prstGeom prst="rect">
            <a:avLst/>
          </a:prstGeom>
        </p:spPr>
      </p:pic>
    </p:spTree>
    <p:extLst>
      <p:ext uri="{BB962C8B-B14F-4D97-AF65-F5344CB8AC3E}">
        <p14:creationId xmlns:p14="http://schemas.microsoft.com/office/powerpoint/2010/main" val="4020381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85DC4447-B71B-74A4-DC9F-E66675CA6E58}"/>
              </a:ext>
            </a:extLst>
          </p:cNvPr>
          <p:cNvSpPr>
            <a:spLocks noGrp="1"/>
          </p:cNvSpPr>
          <p:nvPr>
            <p:ph idx="1"/>
          </p:nvPr>
        </p:nvSpPr>
        <p:spPr>
          <a:xfrm>
            <a:off x="3025648" y="1407760"/>
            <a:ext cx="2940438" cy="3104279"/>
          </a:xfrm>
        </p:spPr>
        <p:txBody>
          <a:bodyPr>
            <a:normAutofit/>
          </a:bodyPr>
          <a:lstStyle/>
          <a:p>
            <a:pPr algn="just">
              <a:buClr>
                <a:srgbClr val="D2D579"/>
              </a:buClr>
            </a:pPr>
            <a:r>
              <a:rPr lang="pt-BR" sz="2400" dirty="0">
                <a:solidFill>
                  <a:srgbClr val="000000"/>
                </a:solidFill>
                <a:latin typeface="Times New Roman" panose="02020603050405020304" pitchFamily="18" charset="0"/>
                <a:cs typeface="Times New Roman" panose="02020603050405020304" pitchFamily="18" charset="0"/>
              </a:rPr>
              <a:t>JÁ EM 2008 REALIZAMOS A GRAVAÇÃO DE MAIS DOIS CDS NA SEMANA FARROUPILHA DO CTG NOVA QUERENCIA</a:t>
            </a:r>
            <a:r>
              <a:rPr lang="pt-BR" sz="2400" b="1" dirty="0">
                <a:solidFill>
                  <a:srgbClr val="000000"/>
                </a:solidFill>
                <a:latin typeface="Times New Roman" panose="02020603050405020304" pitchFamily="18" charset="0"/>
                <a:cs typeface="Times New Roman" panose="02020603050405020304" pitchFamily="18" charset="0"/>
              </a:rPr>
              <a:t>;</a:t>
            </a:r>
            <a:endParaRPr lang="en-US" sz="2400" dirty="0">
              <a:solidFill>
                <a:srgbClr val="000000"/>
              </a:solidFill>
            </a:endParaRPr>
          </a:p>
        </p:txBody>
      </p:sp>
      <p:pic>
        <p:nvPicPr>
          <p:cNvPr id="5" name="Espaço Reservado para Conteúdo 4" descr="Uma imagem contendo Calendário&#10;&#10;Descrição gerada automaticamente">
            <a:extLst>
              <a:ext uri="{FF2B5EF4-FFF2-40B4-BE49-F238E27FC236}">
                <a16:creationId xmlns:a16="http://schemas.microsoft.com/office/drawing/2014/main" id="{2A6313F8-2735-B04E-E9E4-25A7A7EF0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5061" y="645106"/>
            <a:ext cx="2685336" cy="2698831"/>
          </a:xfrm>
          <a:prstGeom prst="rect">
            <a:avLst/>
          </a:prstGeom>
        </p:spPr>
      </p:pic>
      <p:pic>
        <p:nvPicPr>
          <p:cNvPr id="7" name="Imagem 6" descr="Garrafa de vidro de estabelecimento&#10;&#10;Descrição gerada automaticamente com confiança média">
            <a:extLst>
              <a:ext uri="{FF2B5EF4-FFF2-40B4-BE49-F238E27FC236}">
                <a16:creationId xmlns:a16="http://schemas.microsoft.com/office/drawing/2014/main" id="{C49F4CB1-C2EC-168A-24C8-6E8589DE7C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5061" y="3429000"/>
            <a:ext cx="2685336" cy="2698830"/>
          </a:xfrm>
          <a:prstGeom prst="rect">
            <a:avLst/>
          </a:prstGeom>
        </p:spPr>
      </p:pic>
    </p:spTree>
    <p:extLst>
      <p:ext uri="{BB962C8B-B14F-4D97-AF65-F5344CB8AC3E}">
        <p14:creationId xmlns:p14="http://schemas.microsoft.com/office/powerpoint/2010/main" val="2363476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pic>
        <p:nvPicPr>
          <p:cNvPr id="7" name="Imagem 6" descr="Imagem digital fictícia de personagem de jogo de vídeo game&#10;&#10;Descrição gerada automaticamente com confiança média">
            <a:extLst>
              <a:ext uri="{FF2B5EF4-FFF2-40B4-BE49-F238E27FC236}">
                <a16:creationId xmlns:a16="http://schemas.microsoft.com/office/drawing/2014/main" id="{5BC78249-7F91-2CF5-1A04-A969F9CCF195}"/>
              </a:ext>
            </a:extLst>
          </p:cNvPr>
          <p:cNvPicPr>
            <a:picLocks noChangeAspect="1"/>
          </p:cNvPicPr>
          <p:nvPr/>
        </p:nvPicPr>
        <p:blipFill>
          <a:blip r:embed="rId2">
            <a:extLst>
              <a:ext uri="{28A0092B-C50C-407E-A947-70E740481C1C}">
                <a14:useLocalDpi xmlns:a14="http://schemas.microsoft.com/office/drawing/2010/main" val="0"/>
              </a:ext>
            </a:extLst>
          </a:blip>
          <a:srcRect t="5956" r="4" b="305"/>
          <a:stretch/>
        </p:blipFill>
        <p:spPr>
          <a:xfrm>
            <a:off x="20" y="10"/>
            <a:ext cx="2725091" cy="3428990"/>
          </a:xfrm>
          <a:prstGeom prst="rect">
            <a:avLst/>
          </a:prstGeom>
        </p:spPr>
      </p:pic>
      <p:pic>
        <p:nvPicPr>
          <p:cNvPr id="5" name="Espaço Reservado para Conteúdo 4" descr="Pessoas com instrumentos musicais&#10;&#10;Descrição gerada automaticamente com confiança média">
            <a:extLst>
              <a:ext uri="{FF2B5EF4-FFF2-40B4-BE49-F238E27FC236}">
                <a16:creationId xmlns:a16="http://schemas.microsoft.com/office/drawing/2014/main" id="{FB137428-EE57-0971-76F0-BDFD16F372BD}"/>
              </a:ext>
            </a:extLst>
          </p:cNvPr>
          <p:cNvPicPr>
            <a:picLocks noChangeAspect="1"/>
          </p:cNvPicPr>
          <p:nvPr/>
        </p:nvPicPr>
        <p:blipFill>
          <a:blip r:embed="rId3">
            <a:extLst>
              <a:ext uri="{28A0092B-C50C-407E-A947-70E740481C1C}">
                <a14:useLocalDpi xmlns:a14="http://schemas.microsoft.com/office/drawing/2010/main" val="0"/>
              </a:ext>
            </a:extLst>
          </a:blip>
          <a:srcRect l="4223" r="11020" b="6"/>
          <a:stretch/>
        </p:blipFill>
        <p:spPr>
          <a:xfrm>
            <a:off x="20" y="3429000"/>
            <a:ext cx="2717581" cy="3429000"/>
          </a:xfrm>
          <a:prstGeom prst="rect">
            <a:avLst/>
          </a:prstGeom>
        </p:spPr>
      </p:pic>
      <p:sp>
        <p:nvSpPr>
          <p:cNvPr id="11" name="Content Placeholder 10">
            <a:extLst>
              <a:ext uri="{FF2B5EF4-FFF2-40B4-BE49-F238E27FC236}">
                <a16:creationId xmlns:a16="http://schemas.microsoft.com/office/drawing/2014/main" id="{804176E5-6712-E56E-4985-9D5E9D5A9302}"/>
              </a:ext>
            </a:extLst>
          </p:cNvPr>
          <p:cNvSpPr>
            <a:spLocks noGrp="1"/>
          </p:cNvSpPr>
          <p:nvPr>
            <p:ph idx="1"/>
          </p:nvPr>
        </p:nvSpPr>
        <p:spPr>
          <a:xfrm>
            <a:off x="4656667" y="2133600"/>
            <a:ext cx="6847944" cy="3777622"/>
          </a:xfrm>
        </p:spPr>
        <p:txBody>
          <a:bodyPr>
            <a:normAutofit/>
          </a:bodyPr>
          <a:lstStyle/>
          <a:p>
            <a:r>
              <a:rPr lang="pt-BR" sz="3200" dirty="0">
                <a:latin typeface="Times New Roman" panose="02020603050405020304" pitchFamily="18" charset="0"/>
                <a:cs typeface="Times New Roman" panose="02020603050405020304" pitchFamily="18" charset="0"/>
              </a:rPr>
              <a:t>EM 2011 REALIZAMOS A GRAVAÇÃO DO 4° CD E 1° DVD NA SEMANA FARROUPILHA DENTRO DO CTG NOVA QUERENCIA</a:t>
            </a:r>
            <a:r>
              <a:rPr lang="pt-BR" sz="3200" b="1" dirty="0">
                <a:latin typeface="Times New Roman" panose="02020603050405020304" pitchFamily="18" charset="0"/>
                <a:cs typeface="Times New Roman" panose="02020603050405020304" pitchFamily="18" charset="0"/>
              </a:rPr>
              <a:t>.</a:t>
            </a:r>
            <a:endParaRPr lang="en-US" sz="3200" dirty="0"/>
          </a:p>
        </p:txBody>
      </p:sp>
    </p:spTree>
    <p:extLst>
      <p:ext uri="{BB962C8B-B14F-4D97-AF65-F5344CB8AC3E}">
        <p14:creationId xmlns:p14="http://schemas.microsoft.com/office/powerpoint/2010/main" val="2497153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612E6D01-AE6D-8DE4-2A96-3F505629BA37}"/>
              </a:ext>
            </a:extLst>
          </p:cNvPr>
          <p:cNvSpPr>
            <a:spLocks noGrp="1"/>
          </p:cNvSpPr>
          <p:nvPr>
            <p:ph idx="1"/>
          </p:nvPr>
        </p:nvSpPr>
        <p:spPr>
          <a:xfrm>
            <a:off x="1948721" y="701165"/>
            <a:ext cx="3800805" cy="4239803"/>
          </a:xfrm>
        </p:spPr>
        <p:txBody>
          <a:bodyPr>
            <a:noAutofit/>
          </a:bodyPr>
          <a:lstStyle/>
          <a:p>
            <a:pPr algn="just">
              <a:lnSpc>
                <a:spcPct val="170000"/>
              </a:lnSpc>
            </a:pPr>
            <a:r>
              <a:rPr lang="pt-BR" sz="1400" dirty="0">
                <a:latin typeface="Times New Roman" panose="02020603050405020304" pitchFamily="18" charset="0"/>
                <a:cs typeface="Times New Roman" panose="02020603050405020304" pitchFamily="18" charset="0"/>
              </a:rPr>
              <a:t>REALIZAMOS VARIOS SHOWS NO ESTADO E FORA DELE TAMBÉM, FOMOS CONVIDADOS A FAZER FESTAS DE ANIVERSÁRIOS E OUTROS EVENTOS, ASSIM COMO FOMOS CHAMADOS A ENTREVISTAS NA REDE AMAZONICA E TV RORAIMA E TIVEMOS PARTICIPAÇÃO ESPECIAL EM UM PROGRAMA DE TELEVISÃO NA CIDADE DE PORTO ALEGRE-RS COM GRANDES NOMES DA MUSICA  TRADICIONAL GAÚCHA.</a:t>
            </a:r>
            <a:endParaRPr lang="en-US" sz="1400" dirty="0">
              <a:solidFill>
                <a:srgbClr val="000000"/>
              </a:solidFill>
              <a:latin typeface="Times New Roman" panose="02020603050405020304" pitchFamily="18" charset="0"/>
              <a:cs typeface="Times New Roman" panose="02020603050405020304" pitchFamily="18" charset="0"/>
            </a:endParaRPr>
          </a:p>
        </p:txBody>
      </p:sp>
      <p:pic>
        <p:nvPicPr>
          <p:cNvPr id="9" name="Imagem 8" descr="Grupo de pessoas posando para foto&#10;&#10;Descrição gerada automaticamente">
            <a:extLst>
              <a:ext uri="{FF2B5EF4-FFF2-40B4-BE49-F238E27FC236}">
                <a16:creationId xmlns:a16="http://schemas.microsoft.com/office/drawing/2014/main" id="{F5736FEE-8162-8C0B-2026-61128D731B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1916" y="701165"/>
            <a:ext cx="2639503" cy="2586712"/>
          </a:xfrm>
          <a:prstGeom prst="rect">
            <a:avLst/>
          </a:prstGeom>
        </p:spPr>
      </p:pic>
      <p:pic>
        <p:nvPicPr>
          <p:cNvPr id="5" name="Espaço Reservado para Conteúdo 4" descr="Grupo de pessoas sentadas ao redor de uma mesa&#10;&#10;Descrição gerada automaticamente">
            <a:extLst>
              <a:ext uri="{FF2B5EF4-FFF2-40B4-BE49-F238E27FC236}">
                <a16:creationId xmlns:a16="http://schemas.microsoft.com/office/drawing/2014/main" id="{7C04C374-9A4B-283C-C688-1ACDFF0F0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1632" y="724887"/>
            <a:ext cx="2639503" cy="2586712"/>
          </a:xfrm>
          <a:prstGeom prst="rect">
            <a:avLst/>
          </a:prstGeom>
        </p:spPr>
      </p:pic>
      <p:pic>
        <p:nvPicPr>
          <p:cNvPr id="7" name="Imagem 6" descr="Homem segurando um violão&#10;&#10;Descrição gerada automaticamente">
            <a:extLst>
              <a:ext uri="{FF2B5EF4-FFF2-40B4-BE49-F238E27FC236}">
                <a16:creationId xmlns:a16="http://schemas.microsoft.com/office/drawing/2014/main" id="{5E61C70E-D475-1108-DC51-DF56517650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8644" y="3508529"/>
            <a:ext cx="3346419" cy="2384324"/>
          </a:xfrm>
          <a:prstGeom prst="rect">
            <a:avLst/>
          </a:prstGeom>
        </p:spPr>
      </p:pic>
    </p:spTree>
    <p:extLst>
      <p:ext uri="{BB962C8B-B14F-4D97-AF65-F5344CB8AC3E}">
        <p14:creationId xmlns:p14="http://schemas.microsoft.com/office/powerpoint/2010/main" val="423893176"/>
      </p:ext>
    </p:extLst>
  </p:cSld>
  <p:clrMapOvr>
    <a:masterClrMapping/>
  </p:clrMapOvr>
</p:sld>
</file>

<file path=ppt/theme/theme1.xml><?xml version="1.0" encoding="utf-8"?>
<a:theme xmlns:a="http://schemas.openxmlformats.org/drawingml/2006/main" name="Cacho">
  <a:themeElements>
    <a:clrScheme name="Laranja Amare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
  <TotalTime>211</TotalTime>
  <Words>658</Words>
  <Application>Microsoft Office PowerPoint</Application>
  <PresentationFormat>Widescreen</PresentationFormat>
  <Paragraphs>19</Paragraphs>
  <Slides>12</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12</vt:i4>
      </vt:variant>
    </vt:vector>
  </HeadingPairs>
  <TitlesOfParts>
    <vt:vector size="16" baseType="lpstr">
      <vt:lpstr>Arial</vt:lpstr>
      <vt:lpstr>Times New Roman</vt:lpstr>
      <vt:lpstr>Wingdings 3</vt:lpstr>
      <vt:lpstr>Cacho</vt:lpstr>
      <vt:lpstr>TRAJETÓRIA ARTÍSTICA  CLAUDIOMIRO AGUIAR FERRERA E GRUPO RAÇA CAMPEIRA</vt:lpstr>
      <vt:lpstr>UMA TRAJETÓRIA QUE SE INICIAVA EM 1986</vt:lpstr>
      <vt:lpstr>INICIO DE UMA GRANDE CAMINHADA NA MÚSICA TRADICIONAL GAÚCHA EM 1986</vt:lpstr>
      <vt:lpstr>1992 INICIO DE UMA GRANDE HISTÓRIA  PARA OS GAROTOS DO SUL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MEU MUITO OBRIGADO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Erik Bruno Holz</dc:creator>
  <cp:lastModifiedBy>Erik Bruno Holz</cp:lastModifiedBy>
  <cp:revision>12</cp:revision>
  <dcterms:created xsi:type="dcterms:W3CDTF">2024-08-29T06:30:46Z</dcterms:created>
  <dcterms:modified xsi:type="dcterms:W3CDTF">2024-08-29T14:56:57Z</dcterms:modified>
</cp:coreProperties>
</file>