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30" d="100"/>
          <a:sy n="30" d="100"/>
        </p:scale>
        <p:origin x="142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275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25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664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388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8492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632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035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14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86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17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72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736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115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52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59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03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F5C4B-BD88-47B7-A61E-79D6000E5540}" type="datetimeFigureOut">
              <a:rPr lang="pt-BR" smtClean="0"/>
              <a:t>30/07/2025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ECC8D7-CD48-419C-8494-A78A2AA8C3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23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19A47A-7805-01EF-6D92-9BD11D972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9" y="1012536"/>
            <a:ext cx="4613300" cy="3163224"/>
          </a:xfrm>
        </p:spPr>
        <p:txBody>
          <a:bodyPr anchor="t">
            <a:normAutofit/>
          </a:bodyPr>
          <a:lstStyle/>
          <a:p>
            <a:pPr algn="l"/>
            <a:r>
              <a:rPr lang="pt-BR" sz="4800"/>
              <a:t>CANOA CULTURAL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7639FD-4086-34D8-72AB-D8262EA2F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2638" y="4389120"/>
            <a:ext cx="4408228" cy="1192815"/>
          </a:xfrm>
        </p:spPr>
        <p:txBody>
          <a:bodyPr anchor="b">
            <a:normAutofit/>
          </a:bodyPr>
          <a:lstStyle/>
          <a:p>
            <a:pPr algn="l"/>
            <a:r>
              <a:rPr lang="pt-BR" dirty="0"/>
              <a:t>PORTFÓLIO</a:t>
            </a:r>
            <a:endParaRPr lang="pt-BR"/>
          </a:p>
        </p:txBody>
      </p:sp>
      <p:pic>
        <p:nvPicPr>
          <p:cNvPr id="5" name="Imagem 4" descr="Uma imagem contendo Ícone&#10;&#10;Descrição gerada automaticamente">
            <a:extLst>
              <a:ext uri="{FF2B5EF4-FFF2-40B4-BE49-F238E27FC236}">
                <a16:creationId xmlns:a16="http://schemas.microsoft.com/office/drawing/2014/main" id="{A3B14ACE-B333-4967-D336-E5D719070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55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45">
            <a:extLst>
              <a:ext uri="{FF2B5EF4-FFF2-40B4-BE49-F238E27FC236}">
                <a16:creationId xmlns:a16="http://schemas.microsoft.com/office/drawing/2014/main" id="{B42CEC96-DE96-4D30-9958-67B3631D0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7BC9C47-1CB6-49F9-B0E1-D3C0B1394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D1E82B5-E235-4F7F-9CC4-0DA3621ED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4B261DEA-DA7F-4D0B-90F8-51BB5DE19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0D2AE68A-69A2-4990-8C05-8BB240E53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77" name="Isosceles Triangle 50">
              <a:extLst>
                <a:ext uri="{FF2B5EF4-FFF2-40B4-BE49-F238E27FC236}">
                  <a16:creationId xmlns:a16="http://schemas.microsoft.com/office/drawing/2014/main" id="{0E4DF067-C4BA-4820-BF67-013029B1B6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445A0202-B6CF-4B7D-9377-89B288FF6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CCF9D608-0BE6-44C5-9358-90394684C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F10557ED-C36C-4C3B-9F0B-5D3CF5F35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1" name="Isosceles Triangle 54">
              <a:extLst>
                <a:ext uri="{FF2B5EF4-FFF2-40B4-BE49-F238E27FC236}">
                  <a16:creationId xmlns:a16="http://schemas.microsoft.com/office/drawing/2014/main" id="{86961E2C-E282-471A-8FA2-0ED87A919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2" name="Isosceles Triangle 55">
              <a:extLst>
                <a:ext uri="{FF2B5EF4-FFF2-40B4-BE49-F238E27FC236}">
                  <a16:creationId xmlns:a16="http://schemas.microsoft.com/office/drawing/2014/main" id="{5A4526F4-F3D4-482D-8391-C06976B44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83" name="Rectangle 57">
            <a:extLst>
              <a:ext uri="{FF2B5EF4-FFF2-40B4-BE49-F238E27FC236}">
                <a16:creationId xmlns:a16="http://schemas.microsoft.com/office/drawing/2014/main" id="{29FD90D9-0777-4927-90C9-E837E677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AB44B6D6-6788-8C63-2686-66B9B84D0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76695"/>
            <a:ext cx="2500368" cy="2488230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8C846192-2501-C8D1-B632-C1CCF93E0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43" y="612144"/>
            <a:ext cx="2292349" cy="3217333"/>
          </a:xfrm>
          <a:prstGeom prst="rect">
            <a:avLst/>
          </a:prstGeom>
        </p:spPr>
      </p:pic>
      <p:pic>
        <p:nvPicPr>
          <p:cNvPr id="6" name="Espaço Reservado para Conteúdo 5" descr="Texto&#10;&#10;Descrição gerada automaticamente com confiança média">
            <a:extLst>
              <a:ext uri="{FF2B5EF4-FFF2-40B4-BE49-F238E27FC236}">
                <a16:creationId xmlns:a16="http://schemas.microsoft.com/office/drawing/2014/main" id="{B7838210-C9FE-A298-4E9A-66630ED58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00" y="1000900"/>
            <a:ext cx="2484967" cy="2491194"/>
          </a:xfrm>
          <a:prstGeom prst="rect">
            <a:avLst/>
          </a:prstGeom>
        </p:spPr>
      </p:pic>
      <p:pic>
        <p:nvPicPr>
          <p:cNvPr id="10" name="Imagem 9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7D75529F-D429-0275-2E35-E93293571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637830"/>
            <a:ext cx="2171699" cy="3217333"/>
          </a:xfrm>
          <a:prstGeom prst="rect">
            <a:avLst/>
          </a:prstGeom>
        </p:spPr>
      </p:pic>
      <p:sp>
        <p:nvSpPr>
          <p:cNvPr id="84" name="Parallelogram 59">
            <a:extLst>
              <a:ext uri="{FF2B5EF4-FFF2-40B4-BE49-F238E27FC236}">
                <a16:creationId xmlns:a16="http://schemas.microsoft.com/office/drawing/2014/main" id="{F92D073F-0FE7-41B7-ADCD-5CE16DEEE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062" y="4181364"/>
            <a:ext cx="11519876" cy="2177879"/>
          </a:xfrm>
          <a:prstGeom prst="parallelogram">
            <a:avLst>
              <a:gd name="adj" fmla="val 29000"/>
            </a:avLst>
          </a:prstGeom>
          <a:solidFill>
            <a:schemeClr val="tx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A84CB7-EFAF-E811-5EB6-5B9FDD7C3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38" y="4441621"/>
            <a:ext cx="4626707" cy="15625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/>
              <a:t>E foram muito mais eventos e produções nesses 17 anos de Coletivo Canoa Cultural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386ADB-1378-40ED-6AA1-2DAC52910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402" y="4441621"/>
            <a:ext cx="5082106" cy="159974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Festival da </a:t>
            </a:r>
            <a:r>
              <a:rPr lang="en-US" dirty="0" err="1">
                <a:solidFill>
                  <a:schemeClr val="bg1"/>
                </a:solidFill>
              </a:rPr>
              <a:t>Independência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Circo</a:t>
            </a:r>
            <a:r>
              <a:rPr lang="en-US" dirty="0">
                <a:solidFill>
                  <a:schemeClr val="bg1"/>
                </a:solidFill>
              </a:rPr>
              <a:t> Rock da </a:t>
            </a:r>
            <a:r>
              <a:rPr lang="en-US" dirty="0" err="1">
                <a:solidFill>
                  <a:schemeClr val="bg1"/>
                </a:solidFill>
              </a:rPr>
              <a:t>Felicidade</a:t>
            </a:r>
            <a:r>
              <a:rPr lang="en-US" dirty="0">
                <a:solidFill>
                  <a:schemeClr val="bg1"/>
                </a:solidFill>
              </a:rPr>
              <a:t>, Dia Mundial do Rock, </a:t>
            </a:r>
            <a:r>
              <a:rPr lang="en-US" dirty="0" err="1">
                <a:solidFill>
                  <a:schemeClr val="bg1"/>
                </a:solidFill>
              </a:rPr>
              <a:t>Produzimos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revista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quadrinhos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mantivemos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página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Folha de Boa </a:t>
            </a:r>
            <a:r>
              <a:rPr lang="en-US" dirty="0" err="1">
                <a:solidFill>
                  <a:schemeClr val="bg1"/>
                </a:solidFill>
              </a:rPr>
              <a:t>Vistapor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anos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tivemos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programa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programa</a:t>
            </a:r>
            <a:r>
              <a:rPr lang="en-US" dirty="0">
                <a:solidFill>
                  <a:schemeClr val="bg1"/>
                </a:solidFill>
              </a:rPr>
              <a:t> no </a:t>
            </a:r>
            <a:r>
              <a:rPr lang="en-US" dirty="0" err="1">
                <a:solidFill>
                  <a:schemeClr val="bg1"/>
                </a:solidFill>
              </a:rPr>
              <a:t>rádio</a:t>
            </a:r>
            <a:r>
              <a:rPr lang="en-US" dirty="0">
                <a:solidFill>
                  <a:schemeClr val="bg1"/>
                </a:solidFill>
              </a:rPr>
              <a:t>...</a:t>
            </a: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Debates, </a:t>
            </a:r>
            <a:r>
              <a:rPr lang="en-US" dirty="0" err="1">
                <a:solidFill>
                  <a:schemeClr val="bg1"/>
                </a:solidFill>
              </a:rPr>
              <a:t>marchas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parcerias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variadas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produtoras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coletivos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cultura</a:t>
            </a:r>
            <a:r>
              <a:rPr lang="en-US" dirty="0">
                <a:solidFill>
                  <a:schemeClr val="bg1"/>
                </a:solidFill>
              </a:rPr>
              <a:t>, com SESC, SENAC, SEBRAE, SECULT RR, FETEC, bares, </a:t>
            </a:r>
            <a:r>
              <a:rPr lang="en-US" dirty="0" err="1">
                <a:solidFill>
                  <a:schemeClr val="bg1"/>
                </a:solidFill>
              </a:rPr>
              <a:t>empresas</a:t>
            </a:r>
            <a:r>
              <a:rPr lang="en-US" dirty="0">
                <a:solidFill>
                  <a:schemeClr val="bg1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30364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EEC3B7-9003-4EDF-C250-F8103026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5095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PREPAREM-SE, POIS VEM MUITO MAIS POR AI!</a:t>
            </a:r>
          </a:p>
        </p:txBody>
      </p:sp>
      <p:pic>
        <p:nvPicPr>
          <p:cNvPr id="6" name="Espaço Reservado para Conteúdo 5" descr="Forma&#10;&#10;Descrição gerada automaticamente">
            <a:extLst>
              <a:ext uri="{FF2B5EF4-FFF2-40B4-BE49-F238E27FC236}">
                <a16:creationId xmlns:a16="http://schemas.microsoft.com/office/drawing/2014/main" id="{886262C4-40A7-DE18-EC53-D7C3B8291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A45307-3870-D4D7-1464-4D159391C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1725" y="2837329"/>
            <a:ext cx="4512988" cy="33179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AEBC3-5EBE-4F3D-8903-E11BA7B0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/>
          </a:bodyPr>
          <a:lstStyle/>
          <a:p>
            <a:r>
              <a:rPr lang="pt-BR" dirty="0"/>
              <a:t>QUEM SOMOS?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BB2C22-81B1-F6C0-2D73-93BC4E882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PRINCIPAIS PRODUTOS</a:t>
            </a:r>
          </a:p>
          <a:p>
            <a:r>
              <a:rPr lang="pt-BR" sz="2400" dirty="0"/>
              <a:t>Festival TomaRRock</a:t>
            </a:r>
          </a:p>
          <a:p>
            <a:r>
              <a:rPr lang="pt-BR" sz="2400" dirty="0"/>
              <a:t>Festival Grito Roraima</a:t>
            </a:r>
          </a:p>
          <a:p>
            <a:r>
              <a:rPr lang="pt-BR" sz="2400" dirty="0"/>
              <a:t>SEDA Roraima – Semana do Audiovisual</a:t>
            </a:r>
          </a:p>
          <a:p>
            <a:r>
              <a:rPr lang="pt-BR" sz="2400" dirty="0" err="1"/>
              <a:t>CineRock</a:t>
            </a:r>
            <a:r>
              <a:rPr lang="pt-BR" sz="2400" dirty="0"/>
              <a:t> Club</a:t>
            </a:r>
          </a:p>
          <a:p>
            <a:r>
              <a:rPr lang="pt-BR" sz="2400" dirty="0"/>
              <a:t>Cineclube Fora do Eixo</a:t>
            </a:r>
          </a:p>
          <a:p>
            <a:r>
              <a:rPr lang="pt-BR" sz="2400" dirty="0"/>
              <a:t>Festival da Independência</a:t>
            </a:r>
          </a:p>
          <a:p>
            <a:r>
              <a:rPr lang="pt-BR" sz="2400" dirty="0"/>
              <a:t>Dia Mundial do Rock</a:t>
            </a:r>
          </a:p>
          <a:p>
            <a:r>
              <a:rPr lang="pt-BR" sz="2400" dirty="0"/>
              <a:t>Variadas parcerias com entidades e grupos locais</a:t>
            </a:r>
          </a:p>
          <a:p>
            <a:endParaRPr lang="pt-BR" sz="2400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04A784-97B4-6AFF-41F4-B673C7C72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87426"/>
            <a:ext cx="3932237" cy="5059414"/>
          </a:xfrm>
        </p:spPr>
        <p:txBody>
          <a:bodyPr>
            <a:normAutofit fontScale="77500" lnSpcReduction="20000"/>
          </a:bodyPr>
          <a:lstStyle/>
          <a:p>
            <a:r>
              <a:rPr lang="pt-BR" sz="1900" dirty="0"/>
              <a:t>Coletivo de articulação e produção cultural, braço do circuito Fora do Eixo e Mídia Ninja em Roraima.</a:t>
            </a:r>
          </a:p>
          <a:p>
            <a:r>
              <a:rPr lang="pt-BR" sz="1900" dirty="0"/>
              <a:t>Surgimos em 2007 e somos pessoa jurídica desde 2009.</a:t>
            </a:r>
          </a:p>
          <a:p>
            <a:r>
              <a:rPr lang="pt-BR" sz="1900" b="0" i="0" dirty="0">
                <a:solidFill>
                  <a:srgbClr val="000000"/>
                </a:solidFill>
                <a:effectLst/>
              </a:rPr>
              <a:t>Trabalha com artes integradas, sendo a música, o audiovisual e a economia</a:t>
            </a:r>
            <a:br>
              <a:rPr lang="pt-BR" sz="1900" b="0" i="0" dirty="0">
                <a:solidFill>
                  <a:srgbClr val="000000"/>
                </a:solidFill>
                <a:effectLst/>
              </a:rPr>
            </a:br>
            <a:r>
              <a:rPr lang="pt-BR" sz="1900" b="0" i="0" dirty="0">
                <a:solidFill>
                  <a:srgbClr val="000000"/>
                </a:solidFill>
                <a:effectLst/>
              </a:rPr>
              <a:t>criativa, os carros chefes. Nossas práticas se baseiam em trocas de serviços e soluções</a:t>
            </a:r>
            <a:br>
              <a:rPr lang="pt-BR" sz="1900" b="0" i="0" dirty="0">
                <a:solidFill>
                  <a:srgbClr val="000000"/>
                </a:solidFill>
                <a:effectLst/>
              </a:rPr>
            </a:br>
            <a:r>
              <a:rPr lang="pt-BR" sz="1900" b="0" i="0" dirty="0">
                <a:solidFill>
                  <a:srgbClr val="000000"/>
                </a:solidFill>
                <a:effectLst/>
              </a:rPr>
              <a:t>criativas baseadas nos princípios da Economia Solidária. Eventos variados foram</a:t>
            </a:r>
            <a:br>
              <a:rPr lang="pt-BR" sz="1900" b="0" i="0" dirty="0">
                <a:solidFill>
                  <a:srgbClr val="000000"/>
                </a:solidFill>
                <a:effectLst/>
              </a:rPr>
            </a:br>
            <a:r>
              <a:rPr lang="pt-BR" sz="1900" b="0" i="0" dirty="0">
                <a:solidFill>
                  <a:srgbClr val="000000"/>
                </a:solidFill>
                <a:effectLst/>
              </a:rPr>
              <a:t>realizados, entre palestras, workshops, oficinas e eventos em geral, além de manter um</a:t>
            </a:r>
            <a:br>
              <a:rPr lang="pt-BR" sz="1900" b="0" i="0" dirty="0">
                <a:solidFill>
                  <a:srgbClr val="000000"/>
                </a:solidFill>
                <a:effectLst/>
              </a:rPr>
            </a:br>
            <a:r>
              <a:rPr lang="pt-BR" sz="1900" b="0" i="0" dirty="0">
                <a:solidFill>
                  <a:srgbClr val="000000"/>
                </a:solidFill>
                <a:effectLst/>
              </a:rPr>
              <a:t>cineclube por muitos anos com exibições de mostras de filmes variados.</a:t>
            </a:r>
            <a:r>
              <a:rPr lang="pt-BR" sz="1900" dirty="0"/>
              <a:t> </a:t>
            </a:r>
            <a:endParaRPr lang="pt-BR" sz="1900" b="0" i="0" dirty="0">
              <a:solidFill>
                <a:srgbClr val="000000"/>
              </a:solidFill>
              <a:effectLst/>
            </a:endParaRPr>
          </a:p>
          <a:p>
            <a:r>
              <a:rPr lang="pt-BR" sz="1900" b="0" i="0" dirty="0">
                <a:solidFill>
                  <a:srgbClr val="000000"/>
                </a:solidFill>
                <a:effectLst/>
              </a:rPr>
              <a:t>O objetivo do coletivo é a transformação social através da cultura, levando</a:t>
            </a:r>
            <a:br>
              <a:rPr lang="pt-BR" sz="1900" b="0" i="0" dirty="0">
                <a:solidFill>
                  <a:srgbClr val="000000"/>
                </a:solidFill>
                <a:effectLst/>
              </a:rPr>
            </a:br>
            <a:r>
              <a:rPr lang="pt-BR" sz="1900" b="0" i="0" dirty="0">
                <a:solidFill>
                  <a:srgbClr val="000000"/>
                </a:solidFill>
                <a:effectLst/>
              </a:rPr>
              <a:t>produções variadas e de qualidade para todos os cantos da cidade e do estado.</a:t>
            </a:r>
            <a:r>
              <a:rPr lang="pt-BR" sz="1900" dirty="0"/>
              <a:t> </a:t>
            </a:r>
            <a:br>
              <a:rPr lang="pt-BR" dirty="0"/>
            </a:b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101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57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79" name="Isosceles Triangle 62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3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5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7" name="Isosceles Triangle 66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8" name="Isosceles Triangle 67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pic>
        <p:nvPicPr>
          <p:cNvPr id="9" name="Espaço Reservado para Conteúdo 8" descr="Uma imagem contendo Texto&#10;&#10;Descrição gerada automaticamente">
            <a:extLst>
              <a:ext uri="{FF2B5EF4-FFF2-40B4-BE49-F238E27FC236}">
                <a16:creationId xmlns:a16="http://schemas.microsoft.com/office/drawing/2014/main" id="{1852D69A-9EF7-6BDE-6BCD-6A73E46C0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" b="6655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687411-D57F-75EC-64E2-B2A2906D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FESTIVAL TOMARROCK </a:t>
            </a:r>
          </a:p>
        </p:txBody>
      </p:sp>
      <p:cxnSp>
        <p:nvCxnSpPr>
          <p:cNvPr id="89" name="Straight Connector 6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7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7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8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8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8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8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114C80-F968-9677-0859-B9B845AA9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5" y="4050831"/>
            <a:ext cx="4079721" cy="1096901"/>
          </a:xfr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 </a:t>
            </a:r>
            <a:r>
              <a:rPr lang="en-US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edições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do </a:t>
            </a:r>
            <a:r>
              <a:rPr lang="en-US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maiorfestival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independente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</a:t>
            </a:r>
            <a:r>
              <a:rPr lang="en-US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palco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 </a:t>
            </a:r>
            <a:r>
              <a:rPr lang="en-US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música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artes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integradas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</a:t>
            </a:r>
            <a:r>
              <a:rPr lang="en-US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trocas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experiências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Roraima</a:t>
            </a:r>
          </a:p>
        </p:txBody>
      </p:sp>
    </p:spTree>
    <p:extLst>
      <p:ext uri="{BB962C8B-B14F-4D97-AF65-F5344CB8AC3E}">
        <p14:creationId xmlns:p14="http://schemas.microsoft.com/office/powerpoint/2010/main" val="2646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oma video 1">
            <a:hlinkClick r:id="" action="ppaction://media"/>
            <a:extLst>
              <a:ext uri="{FF2B5EF4-FFF2-40B4-BE49-F238E27FC236}">
                <a16:creationId xmlns:a16="http://schemas.microsoft.com/office/drawing/2014/main" id="{A215B17D-4EF5-997A-C087-D906533E52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165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CD694A31-6535-7953-C3A9-FA2FF23D3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8570" y="321733"/>
            <a:ext cx="3360375" cy="2236177"/>
          </a:xfrm>
          <a:prstGeom prst="rect">
            <a:avLst/>
          </a:prstGeom>
        </p:spPr>
      </p:pic>
      <p:pic>
        <p:nvPicPr>
          <p:cNvPr id="6" name="Espaço Reservado para Conteúdo 5" descr="Texto&#10;&#10;Descrição gerada automaticamente">
            <a:extLst>
              <a:ext uri="{FF2B5EF4-FFF2-40B4-BE49-F238E27FC236}">
                <a16:creationId xmlns:a16="http://schemas.microsoft.com/office/drawing/2014/main" id="{BEE0C552-8FD1-C6E8-56C9-310B3F7C3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28" y="313080"/>
            <a:ext cx="2262279" cy="22622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m 13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B72857ED-228D-287F-5981-44BD603BE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6" y="3438702"/>
            <a:ext cx="6839378" cy="252074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81451858-6602-D7B4-1C48-F3C0023DD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268" y="704070"/>
            <a:ext cx="3567362" cy="25481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6B1AC33-5A21-06C1-04B1-ABFBF2D4C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68009" y="4172622"/>
            <a:ext cx="3337358" cy="2227687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796604E-08A2-08B9-031F-512792141350}"/>
              </a:ext>
            </a:extLst>
          </p:cNvPr>
          <p:cNvSpPr>
            <a:spLocks/>
          </p:cNvSpPr>
          <p:nvPr/>
        </p:nvSpPr>
        <p:spPr>
          <a:xfrm>
            <a:off x="677334" y="2777069"/>
            <a:ext cx="3854528" cy="2584449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58">
            <a:extLst>
              <a:ext uri="{FF2B5EF4-FFF2-40B4-BE49-F238E27FC236}">
                <a16:creationId xmlns:a16="http://schemas.microsoft.com/office/drawing/2014/main" id="{1EA3DE74-31A6-48AD-8C0A-E33A679B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FFDDEBC-790E-43B4-8282-92702E0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3F624CC-585A-4177-8E95-77462EA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23">
              <a:extLst>
                <a:ext uri="{FF2B5EF4-FFF2-40B4-BE49-F238E27FC236}">
                  <a16:creationId xmlns:a16="http://schemas.microsoft.com/office/drawing/2014/main" id="{B18999F3-4745-477E-B6DA-E5B0BCD53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3" name="Rectangle 25">
              <a:extLst>
                <a:ext uri="{FF2B5EF4-FFF2-40B4-BE49-F238E27FC236}">
                  <a16:creationId xmlns:a16="http://schemas.microsoft.com/office/drawing/2014/main" id="{B780C728-EC47-4108-8DC4-B5ACDAD0B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4" name="Isosceles Triangle 63">
              <a:extLst>
                <a:ext uri="{FF2B5EF4-FFF2-40B4-BE49-F238E27FC236}">
                  <a16:creationId xmlns:a16="http://schemas.microsoft.com/office/drawing/2014/main" id="{E5535F23-07A0-49FD-BF88-208C0FBEE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5" name="Rectangle 27">
              <a:extLst>
                <a:ext uri="{FF2B5EF4-FFF2-40B4-BE49-F238E27FC236}">
                  <a16:creationId xmlns:a16="http://schemas.microsoft.com/office/drawing/2014/main" id="{944D95CD-2ADB-4E41-AFD2-5ED06FD6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6" name="Rectangle 28">
              <a:extLst>
                <a:ext uri="{FF2B5EF4-FFF2-40B4-BE49-F238E27FC236}">
                  <a16:creationId xmlns:a16="http://schemas.microsoft.com/office/drawing/2014/main" id="{36509339-BF07-4ED1-B1DA-74D2D956F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7" name="Rectangle 29">
              <a:extLst>
                <a:ext uri="{FF2B5EF4-FFF2-40B4-BE49-F238E27FC236}">
                  <a16:creationId xmlns:a16="http://schemas.microsoft.com/office/drawing/2014/main" id="{6317DACF-CCA7-442B-B867-2CF567E4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8" name="Isosceles Triangle 67">
              <a:extLst>
                <a:ext uri="{FF2B5EF4-FFF2-40B4-BE49-F238E27FC236}">
                  <a16:creationId xmlns:a16="http://schemas.microsoft.com/office/drawing/2014/main" id="{7E917ACA-0CB0-4A07-9594-33E63B91B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9" name="Isosceles Triangle 68">
              <a:extLst>
                <a:ext uri="{FF2B5EF4-FFF2-40B4-BE49-F238E27FC236}">
                  <a16:creationId xmlns:a16="http://schemas.microsoft.com/office/drawing/2014/main" id="{21DF86A2-1E2E-48FD-8EF7-F9D6744FA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C0F8528-A2B3-A472-63C2-90CD0BFE3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445" y="983450"/>
            <a:ext cx="3165212" cy="19502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400" dirty="0"/>
              <a:t>FESTIVAL GRITO RORAIMA</a:t>
            </a:r>
          </a:p>
        </p:txBody>
      </p:sp>
      <p:pic>
        <p:nvPicPr>
          <p:cNvPr id="10" name="Imagem 9" descr="Uma imagem contendo Seta&#10;&#10;Descrição gerada automaticamente">
            <a:extLst>
              <a:ext uri="{FF2B5EF4-FFF2-40B4-BE49-F238E27FC236}">
                <a16:creationId xmlns:a16="http://schemas.microsoft.com/office/drawing/2014/main" id="{52D39CF4-9B30-DA39-B5CC-AB0D14629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9" r="5" b="1146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6" name="Espaço Reservado para Conteúdo 5" descr="Uma imagem contendo Texto&#10;&#10;Descrição gerada automaticamente">
            <a:extLst>
              <a:ext uri="{FF2B5EF4-FFF2-40B4-BE49-F238E27FC236}">
                <a16:creationId xmlns:a16="http://schemas.microsoft.com/office/drawing/2014/main" id="{8589C958-9A09-C687-8A3F-744760F28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r="11248"/>
          <a:stretch/>
        </p:blipFill>
        <p:spPr>
          <a:xfrm>
            <a:off x="464797" y="190473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D156F93D-790E-F416-A214-35CE5B5D69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0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CE462DEA-29F3-7349-52F0-C77231B65B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326"/>
          <a:stretch/>
        </p:blipFill>
        <p:spPr>
          <a:xfrm>
            <a:off x="2419525" y="3454502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</p:spPr>
      </p:pic>
      <p:cxnSp>
        <p:nvCxnSpPr>
          <p:cNvPr id="100" name="Straight Connector 70">
            <a:extLst>
              <a:ext uri="{FF2B5EF4-FFF2-40B4-BE49-F238E27FC236}">
                <a16:creationId xmlns:a16="http://schemas.microsoft.com/office/drawing/2014/main" id="{CBAE7D61-C468-452B-AD40-2FD6365B4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72">
            <a:extLst>
              <a:ext uri="{FF2B5EF4-FFF2-40B4-BE49-F238E27FC236}">
                <a16:creationId xmlns:a16="http://schemas.microsoft.com/office/drawing/2014/main" id="{7D8C0890-7680-4FCD-B337-24D18C1B7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4472" y="0"/>
            <a:ext cx="1028115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9186A41-66B9-BDE3-AFCB-7F7C37C95D28}"/>
              </a:ext>
            </a:extLst>
          </p:cNvPr>
          <p:cNvSpPr>
            <a:spLocks/>
          </p:cNvSpPr>
          <p:nvPr/>
        </p:nvSpPr>
        <p:spPr>
          <a:xfrm>
            <a:off x="6145304" y="2892088"/>
            <a:ext cx="3854528" cy="3089611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Surgiu como opção às festas de carnaval no Brasil e depois foi agregado à programações de várias cidades. Foi o maior festival integrado de música do mundo, ocorrendo em cerca de 500 cidades de todos os continentes. </a:t>
            </a:r>
            <a:br>
              <a:rPr lang="pt-BR" dirty="0"/>
            </a:br>
            <a:r>
              <a:rPr lang="pt-BR" dirty="0"/>
              <a:t>Em Roraima, foi produzido em 10 cidades e mais duas na Venezuela, totalizando cerca de 40 edições (só em Boa Vista foram 13 anos)</a:t>
            </a:r>
          </a:p>
        </p:txBody>
      </p:sp>
    </p:spTree>
    <p:extLst>
      <p:ext uri="{BB962C8B-B14F-4D97-AF65-F5344CB8AC3E}">
        <p14:creationId xmlns:p14="http://schemas.microsoft.com/office/powerpoint/2010/main" val="342052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02FF0CD5-01EA-414C-9FBA-91289523E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89E0603-B9E3-42E1-B1E1-D3A0F0688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C08529B-533A-4987-835C-B6FE3960C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ADF3602E-6539-4E90-9B34-A1564E889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0" name="Rectangle 25">
              <a:extLst>
                <a:ext uri="{FF2B5EF4-FFF2-40B4-BE49-F238E27FC236}">
                  <a16:creationId xmlns:a16="http://schemas.microsoft.com/office/drawing/2014/main" id="{45B7B2BF-6C30-4E7C-9B92-89931CAC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D902BF1F-1CD4-4757-8E37-E537850CD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2" name="Rectangle 27">
              <a:extLst>
                <a:ext uri="{FF2B5EF4-FFF2-40B4-BE49-F238E27FC236}">
                  <a16:creationId xmlns:a16="http://schemas.microsoft.com/office/drawing/2014/main" id="{EC181138-86B5-48DD-A9CF-E1B424432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2AFEC3B7-B6F9-4F8D-BB1D-1CB5D59A8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C7CFEC2C-F42F-4B3F-82EB-A23DD21C7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E29569A7-8B01-47AE-86AA-D0BE37E98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2E15773A-78BA-459D-840F-CA90AB96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EFA93DD7-93F1-4CE0-A9C0-EB7584EC1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ço Reservado para Conteúdo 5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AA727F7B-3A0C-17E1-8DCC-C4AF298B2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3" r="22014" b="4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310F4945-DF5B-08E2-3595-FC4A9E5E0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4" b="12008"/>
          <a:stretch/>
        </p:blipFill>
        <p:spPr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62F1E48-F5C4-191A-85D7-629A2AEB3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" b="2300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12" name="Imagem 11" descr="Pessoas sentadas em cadeiras&#10;&#10;Descrição gerada automaticamente">
            <a:extLst>
              <a:ext uri="{FF2B5EF4-FFF2-40B4-BE49-F238E27FC236}">
                <a16:creationId xmlns:a16="http://schemas.microsoft.com/office/drawing/2014/main" id="{D3485BE1-4A4A-46C4-D827-568699F8B3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2" r="22351" b="-1"/>
          <a:stretch/>
        </p:blipFill>
        <p:spPr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BAE7D61-C468-452B-AD40-2FD6365B4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D8C0890-7680-4FCD-B337-24D18C1B7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3799" y="0"/>
            <a:ext cx="1028788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505495-9520-4053-A869-64D132584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2BEDCFF-4AB4-434D-AF28-8BEE49EA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8C0F654-A33E-4631-92E1-2B50FD651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23">
              <a:extLst>
                <a:ext uri="{FF2B5EF4-FFF2-40B4-BE49-F238E27FC236}">
                  <a16:creationId xmlns:a16="http://schemas.microsoft.com/office/drawing/2014/main" id="{0486C47D-FBA4-4BCD-8B12-8A4304766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8" name="Rectangle 25">
              <a:extLst>
                <a:ext uri="{FF2B5EF4-FFF2-40B4-BE49-F238E27FC236}">
                  <a16:creationId xmlns:a16="http://schemas.microsoft.com/office/drawing/2014/main" id="{109C8431-5682-4922-B867-BB788B6E1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E9C9A55E-E24A-43DA-8172-AA087FE3B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0" name="Rectangle 27">
              <a:extLst>
                <a:ext uri="{FF2B5EF4-FFF2-40B4-BE49-F238E27FC236}">
                  <a16:creationId xmlns:a16="http://schemas.microsoft.com/office/drawing/2014/main" id="{7AA8486B-43FD-458B-A510-CDA2A9E6A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1" name="Rectangle 28">
              <a:extLst>
                <a:ext uri="{FF2B5EF4-FFF2-40B4-BE49-F238E27FC236}">
                  <a16:creationId xmlns:a16="http://schemas.microsoft.com/office/drawing/2014/main" id="{B174358B-C818-4CDC-9084-7CC2BCE1E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2" name="Rectangle 29">
              <a:extLst>
                <a:ext uri="{FF2B5EF4-FFF2-40B4-BE49-F238E27FC236}">
                  <a16:creationId xmlns:a16="http://schemas.microsoft.com/office/drawing/2014/main" id="{C07E7727-CE40-4DCD-9149-97D885520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AD91516C-D7EC-4144-8A2B-A34260E19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C3F76265-A59D-40B3-A7F8-9B60D3C1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151E1B1-964E-3636-ADEA-8303D8AD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290" y="609600"/>
            <a:ext cx="3104711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SEDA RORAIMA – SEMANA DO AUDIOVISUAL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194851-F3CF-53A7-F2F0-EAF95D916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9289" y="2160589"/>
            <a:ext cx="3578911" cy="350556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 3" charset="2"/>
              <a:buChar char=""/>
            </a:pPr>
            <a:r>
              <a:rPr lang="en-US" sz="1800" dirty="0" err="1"/>
              <a:t>Maior</a:t>
            </a:r>
            <a:r>
              <a:rPr lang="en-US" sz="1800" dirty="0"/>
              <a:t> festival </a:t>
            </a:r>
            <a:r>
              <a:rPr lang="en-US" sz="1800" dirty="0" err="1"/>
              <a:t>integrado</a:t>
            </a:r>
            <a:r>
              <a:rPr lang="en-US" sz="1800" dirty="0"/>
              <a:t> de audiovisual do brasil. </a:t>
            </a:r>
            <a:r>
              <a:rPr lang="en-US" sz="1800" dirty="0" err="1"/>
              <a:t>Ocorreu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Roraima </a:t>
            </a:r>
            <a:r>
              <a:rPr lang="en-US" sz="1800" dirty="0" err="1"/>
              <a:t>por</a:t>
            </a:r>
            <a:r>
              <a:rPr lang="en-US" sz="1800" dirty="0"/>
              <a:t> 5 </a:t>
            </a:r>
            <a:r>
              <a:rPr lang="en-US" sz="1800" dirty="0" err="1"/>
              <a:t>edições</a:t>
            </a:r>
            <a:r>
              <a:rPr lang="en-US" sz="1800" dirty="0"/>
              <a:t> </a:t>
            </a:r>
            <a:r>
              <a:rPr lang="en-US" sz="1800" dirty="0" err="1"/>
              <a:t>completas</a:t>
            </a:r>
            <a:r>
              <a:rPr lang="en-US" sz="1800" dirty="0"/>
              <a:t>, </a:t>
            </a:r>
            <a:r>
              <a:rPr lang="en-US" sz="1800" dirty="0" err="1"/>
              <a:t>onde</a:t>
            </a:r>
            <a:r>
              <a:rPr lang="en-US" sz="1800" dirty="0"/>
              <a:t> </a:t>
            </a:r>
            <a:r>
              <a:rPr lang="en-US" sz="1800" dirty="0" err="1"/>
              <a:t>rolavam</a:t>
            </a:r>
            <a:r>
              <a:rPr lang="en-US" sz="1800" dirty="0"/>
              <a:t> </a:t>
            </a:r>
            <a:r>
              <a:rPr lang="en-US" sz="1800" dirty="0" err="1"/>
              <a:t>mostras</a:t>
            </a:r>
            <a:r>
              <a:rPr lang="en-US" sz="1800" dirty="0"/>
              <a:t> de films </a:t>
            </a:r>
            <a:r>
              <a:rPr lang="en-US" sz="1800" dirty="0" err="1"/>
              <a:t>roraimenses</a:t>
            </a:r>
            <a:r>
              <a:rPr lang="en-US" sz="1800" dirty="0"/>
              <a:t> e </a:t>
            </a:r>
            <a:r>
              <a:rPr lang="en-US" sz="1800" dirty="0" err="1"/>
              <a:t>amazônidas</a:t>
            </a:r>
            <a:r>
              <a:rPr lang="en-US" sz="1800" dirty="0"/>
              <a:t>, </a:t>
            </a:r>
            <a:r>
              <a:rPr lang="en-US" sz="1800" dirty="0" err="1"/>
              <a:t>oficinas</a:t>
            </a:r>
            <a:r>
              <a:rPr lang="en-US" sz="1800" dirty="0"/>
              <a:t> </a:t>
            </a:r>
            <a:r>
              <a:rPr lang="en-US" sz="1800" dirty="0" err="1"/>
              <a:t>variadas</a:t>
            </a:r>
            <a:r>
              <a:rPr lang="en-US" sz="1800" dirty="0"/>
              <a:t>, debates, shows </a:t>
            </a:r>
            <a:r>
              <a:rPr lang="en-US" sz="1800" dirty="0" err="1"/>
              <a:t>musicais</a:t>
            </a:r>
            <a:r>
              <a:rPr lang="en-US" sz="1800" dirty="0"/>
              <a:t>.</a:t>
            </a:r>
          </a:p>
          <a:p>
            <a:pPr>
              <a:buFont typeface="Wingdings 3" charset="2"/>
              <a:buChar char=""/>
            </a:pPr>
            <a:r>
              <a:rPr lang="en-US" sz="1800" dirty="0"/>
              <a:t> </a:t>
            </a:r>
            <a:r>
              <a:rPr lang="en-US" sz="1800" dirty="0" err="1"/>
              <a:t>Além</a:t>
            </a:r>
            <a:r>
              <a:rPr lang="en-US" sz="1800" dirty="0"/>
              <a:t> de Boa Vista, </a:t>
            </a:r>
            <a:r>
              <a:rPr lang="en-US" sz="1800" dirty="0" err="1"/>
              <a:t>ocorreram</a:t>
            </a:r>
            <a:r>
              <a:rPr lang="en-US" sz="1800" dirty="0"/>
              <a:t> </a:t>
            </a:r>
            <a:r>
              <a:rPr lang="en-US" sz="1800" dirty="0" err="1"/>
              <a:t>edições</a:t>
            </a:r>
            <a:r>
              <a:rPr lang="en-US" sz="1800" dirty="0"/>
              <a:t> da SEDA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Pacaraima</a:t>
            </a:r>
            <a:r>
              <a:rPr lang="en-US" sz="1800" dirty="0"/>
              <a:t>, </a:t>
            </a:r>
            <a:r>
              <a:rPr lang="en-US" sz="1800" dirty="0" err="1"/>
              <a:t>Bonfim</a:t>
            </a:r>
            <a:r>
              <a:rPr lang="en-US" sz="1800" dirty="0"/>
              <a:t>, </a:t>
            </a:r>
            <a:r>
              <a:rPr lang="en-US" sz="1800" dirty="0" err="1"/>
              <a:t>Amajari</a:t>
            </a:r>
            <a:r>
              <a:rPr lang="en-US" sz="1800" dirty="0"/>
              <a:t>, </a:t>
            </a:r>
            <a:r>
              <a:rPr lang="en-US" sz="1800" dirty="0" err="1"/>
              <a:t>Iracema</a:t>
            </a:r>
            <a:r>
              <a:rPr lang="en-US" sz="1800" dirty="0"/>
              <a:t>, </a:t>
            </a:r>
            <a:r>
              <a:rPr lang="en-US" sz="1800" dirty="0" err="1"/>
              <a:t>Mucajaí</a:t>
            </a:r>
            <a:r>
              <a:rPr lang="en-US" sz="1800" dirty="0"/>
              <a:t>, </a:t>
            </a:r>
            <a:r>
              <a:rPr lang="en-US" sz="1800" dirty="0" err="1"/>
              <a:t>Bonfim</a:t>
            </a:r>
            <a:r>
              <a:rPr lang="en-US" sz="1800" dirty="0"/>
              <a:t>, </a:t>
            </a:r>
            <a:r>
              <a:rPr lang="en-US" sz="1800" dirty="0" err="1"/>
              <a:t>Rorainópolis</a:t>
            </a:r>
            <a:r>
              <a:rPr lang="en-US" sz="1800" dirty="0"/>
              <a:t>, </a:t>
            </a:r>
            <a:r>
              <a:rPr lang="en-US" sz="1800" dirty="0" err="1"/>
              <a:t>Caracaraí</a:t>
            </a:r>
            <a:r>
              <a:rPr lang="en-US" sz="1800" dirty="0"/>
              <a:t>, São Luiz do </a:t>
            </a:r>
            <a:r>
              <a:rPr lang="en-US" sz="1800" dirty="0" err="1"/>
              <a:t>Anauá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72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1EA3DE74-31A6-48AD-8C0A-E33A679B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FFDDEBC-790E-43B4-8282-92702E0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3F624CC-585A-4177-8E95-77462EA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23">
              <a:extLst>
                <a:ext uri="{FF2B5EF4-FFF2-40B4-BE49-F238E27FC236}">
                  <a16:creationId xmlns:a16="http://schemas.microsoft.com/office/drawing/2014/main" id="{B18999F3-4745-477E-B6DA-E5B0BCD53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3" name="Rectangle 25">
              <a:extLst>
                <a:ext uri="{FF2B5EF4-FFF2-40B4-BE49-F238E27FC236}">
                  <a16:creationId xmlns:a16="http://schemas.microsoft.com/office/drawing/2014/main" id="{B780C728-EC47-4108-8DC4-B5ACDAD0B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E5535F23-07A0-49FD-BF88-208C0FBEE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5" name="Rectangle 27">
              <a:extLst>
                <a:ext uri="{FF2B5EF4-FFF2-40B4-BE49-F238E27FC236}">
                  <a16:creationId xmlns:a16="http://schemas.microsoft.com/office/drawing/2014/main" id="{944D95CD-2ADB-4E41-AFD2-5ED06FD6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id="{36509339-BF07-4ED1-B1DA-74D2D956F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7" name="Rectangle 29">
              <a:extLst>
                <a:ext uri="{FF2B5EF4-FFF2-40B4-BE49-F238E27FC236}">
                  <a16:creationId xmlns:a16="http://schemas.microsoft.com/office/drawing/2014/main" id="{6317DACF-CCA7-442B-B867-2CF567E4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7E917ACA-0CB0-4A07-9594-33E63B91B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21DF86A2-1E2E-48FD-8EF7-F9D6744FA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5C7DFD9-FF5E-7342-5148-B845D0324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90" y="2232539"/>
            <a:ext cx="3165212" cy="233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CINEROCK CLUB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08BA21-288E-BAFB-2228-012701066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08790" y="4571999"/>
            <a:ext cx="3165212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Foram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8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ediçoes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que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misturavam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shows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musicais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filmes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curtas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média-metragens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B6DBF2C-1423-0A8D-1A18-1197C4119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3" b="1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6" name="Espaço Reservado para Conteúdo 5" descr="Texto, Código QR&#10;&#10;Descrição gerada automaticamente">
            <a:extLst>
              <a:ext uri="{FF2B5EF4-FFF2-40B4-BE49-F238E27FC236}">
                <a16:creationId xmlns:a16="http://schemas.microsoft.com/office/drawing/2014/main" id="{7D174358-4700-E0EB-F20B-D36B16A42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" r="2" b="14414"/>
          <a:stretch/>
        </p:blipFill>
        <p:spPr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A38E58A5-2969-76A8-DFCD-33293A172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r="5519" b="-3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A440E05-D80F-26F7-8E79-4BAE638D4B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135"/>
          <a:stretch/>
        </p:blipFill>
        <p:spPr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</p:spPr>
      </p:pic>
      <p:cxnSp>
        <p:nvCxnSpPr>
          <p:cNvPr id="93" name="Straight Connector 70">
            <a:extLst>
              <a:ext uri="{FF2B5EF4-FFF2-40B4-BE49-F238E27FC236}">
                <a16:creationId xmlns:a16="http://schemas.microsoft.com/office/drawing/2014/main" id="{CBAE7D61-C468-452B-AD40-2FD6365B4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72">
            <a:extLst>
              <a:ext uri="{FF2B5EF4-FFF2-40B4-BE49-F238E27FC236}">
                <a16:creationId xmlns:a16="http://schemas.microsoft.com/office/drawing/2014/main" id="{7D8C0890-7680-4FCD-B337-24D18C1B7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4472" y="0"/>
            <a:ext cx="1028115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95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02FF0CD5-01EA-414C-9FBA-91289523E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89E0603-B9E3-42E1-B1E1-D3A0F0688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C08529B-533A-4987-835C-B6FE3960C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23">
              <a:extLst>
                <a:ext uri="{FF2B5EF4-FFF2-40B4-BE49-F238E27FC236}">
                  <a16:creationId xmlns:a16="http://schemas.microsoft.com/office/drawing/2014/main" id="{ADF3602E-6539-4E90-9B34-A1564E889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79" name="Rectangle 25">
              <a:extLst>
                <a:ext uri="{FF2B5EF4-FFF2-40B4-BE49-F238E27FC236}">
                  <a16:creationId xmlns:a16="http://schemas.microsoft.com/office/drawing/2014/main" id="{45B7B2BF-6C30-4E7C-9B92-89931CAC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D902BF1F-1CD4-4757-8E37-E537850CD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EC181138-86B5-48DD-A9CF-E1B424432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2" name="Rectangle 28">
              <a:extLst>
                <a:ext uri="{FF2B5EF4-FFF2-40B4-BE49-F238E27FC236}">
                  <a16:creationId xmlns:a16="http://schemas.microsoft.com/office/drawing/2014/main" id="{2AFEC3B7-B6F9-4F8D-BB1D-1CB5D59A8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id="{C7CFEC2C-F42F-4B3F-82EB-A23DD21C7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E29569A7-8B01-47AE-86AA-D0BE37E98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2E15773A-78BA-459D-840F-CA90AB96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EFA93DD7-93F1-4CE0-A9C0-EB7584EC1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CA515004-7A61-C49B-A015-DFC1C8C08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r="7258" b="2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C9EF4949-4DB1-3B4C-D8BC-2721A9B136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r="32069" b="-4"/>
          <a:stretch/>
        </p:blipFill>
        <p:spPr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0" name="Imagem 9" descr="Imagem capturada de 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8213017E-A6C8-0B8E-9626-A47BAACFAF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" r="1" b="8194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6" name="Espaço Reservado para Conteúdo 5" descr="Foto em preto e branco de pessoas em frente a água&#10;&#10;Descrição gerada automaticamente">
            <a:extLst>
              <a:ext uri="{FF2B5EF4-FFF2-40B4-BE49-F238E27FC236}">
                <a16:creationId xmlns:a16="http://schemas.microsoft.com/office/drawing/2014/main" id="{3C9E8B66-7755-C4F9-002B-C62318D20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0" r="26443" b="-1"/>
          <a:stretch/>
        </p:blipFill>
        <p:spPr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BAE7D61-C468-452B-AD40-2FD6365B4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D8C0890-7680-4FCD-B337-24D18C1B7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3799" y="0"/>
            <a:ext cx="1028788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9505495-9520-4053-A869-64D132584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2BEDCFF-4AB4-434D-AF28-8BEE49EA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8C0F654-A33E-4631-92E1-2B50FD651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23">
              <a:extLst>
                <a:ext uri="{FF2B5EF4-FFF2-40B4-BE49-F238E27FC236}">
                  <a16:creationId xmlns:a16="http://schemas.microsoft.com/office/drawing/2014/main" id="{0486C47D-FBA4-4BCD-8B12-8A4304766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7" name="Rectangle 25">
              <a:extLst>
                <a:ext uri="{FF2B5EF4-FFF2-40B4-BE49-F238E27FC236}">
                  <a16:creationId xmlns:a16="http://schemas.microsoft.com/office/drawing/2014/main" id="{109C8431-5682-4922-B867-BB788B6E1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E9C9A55E-E24A-43DA-8172-AA087FE3B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9" name="Rectangle 27">
              <a:extLst>
                <a:ext uri="{FF2B5EF4-FFF2-40B4-BE49-F238E27FC236}">
                  <a16:creationId xmlns:a16="http://schemas.microsoft.com/office/drawing/2014/main" id="{7AA8486B-43FD-458B-A510-CDA2A9E6A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0" name="Rectangle 28">
              <a:extLst>
                <a:ext uri="{FF2B5EF4-FFF2-40B4-BE49-F238E27FC236}">
                  <a16:creationId xmlns:a16="http://schemas.microsoft.com/office/drawing/2014/main" id="{B174358B-C818-4CDC-9084-7CC2BCE1E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1" name="Rectangle 29">
              <a:extLst>
                <a:ext uri="{FF2B5EF4-FFF2-40B4-BE49-F238E27FC236}">
                  <a16:creationId xmlns:a16="http://schemas.microsoft.com/office/drawing/2014/main" id="{C07E7727-CE40-4DCD-9149-97D885520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AD91516C-D7EC-4144-8A2B-A34260E19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3" name="Isosceles Triangle 102">
              <a:extLst>
                <a:ext uri="{FF2B5EF4-FFF2-40B4-BE49-F238E27FC236}">
                  <a16:creationId xmlns:a16="http://schemas.microsoft.com/office/drawing/2014/main" id="{C3F76265-A59D-40B3-A7F8-9B60D3C1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0C728A1-FBAF-7FA2-1795-84B75043C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290" y="609600"/>
            <a:ext cx="3104711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CINECLUBE FORA DO EIXO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269458D-C88A-F8A6-52A8-7F98C7B59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9290" y="2160589"/>
            <a:ext cx="3104712" cy="378612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1300" dirty="0" err="1"/>
              <a:t>Desde</a:t>
            </a:r>
            <a:r>
              <a:rPr lang="en-US" sz="1300" dirty="0"/>
              <a:t> que </a:t>
            </a:r>
            <a:r>
              <a:rPr lang="en-US" sz="1300" dirty="0" err="1"/>
              <a:t>surgiu</a:t>
            </a:r>
            <a:r>
              <a:rPr lang="en-US" sz="1300" dirty="0"/>
              <a:t> </a:t>
            </a:r>
            <a:r>
              <a:rPr lang="en-US" sz="1300" dirty="0" err="1"/>
              <a:t>em</a:t>
            </a:r>
            <a:r>
              <a:rPr lang="en-US" sz="1300" dirty="0"/>
              <a:t> 2007, a </a:t>
            </a:r>
            <a:r>
              <a:rPr lang="en-US" sz="1300" dirty="0" err="1"/>
              <a:t>exibição</a:t>
            </a:r>
            <a:r>
              <a:rPr lang="en-US" sz="1300" dirty="0"/>
              <a:t> de </a:t>
            </a:r>
            <a:r>
              <a:rPr lang="en-US" sz="1300" dirty="0" err="1"/>
              <a:t>filmes</a:t>
            </a:r>
            <a:r>
              <a:rPr lang="en-US" sz="1300" dirty="0"/>
              <a:t> </a:t>
            </a:r>
            <a:r>
              <a:rPr lang="en-US" sz="1300" dirty="0" err="1"/>
              <a:t>em</a:t>
            </a:r>
            <a:r>
              <a:rPr lang="en-US" sz="1300" dirty="0"/>
              <a:t> </a:t>
            </a:r>
            <a:r>
              <a:rPr lang="en-US" sz="1300" dirty="0" err="1"/>
              <a:t>espaços</a:t>
            </a:r>
            <a:r>
              <a:rPr lang="en-US" sz="1300" dirty="0"/>
              <a:t> alternativos sempre </a:t>
            </a:r>
            <a:r>
              <a:rPr lang="en-US" sz="1300" dirty="0" err="1"/>
              <a:t>ocorreu</a:t>
            </a:r>
            <a:r>
              <a:rPr lang="en-US" sz="1300" dirty="0"/>
              <a:t> </a:t>
            </a:r>
            <a:r>
              <a:rPr lang="en-US" sz="1300" dirty="0" err="1"/>
              <a:t>nas</a:t>
            </a:r>
            <a:r>
              <a:rPr lang="en-US" sz="1300" dirty="0"/>
              <a:t> </a:t>
            </a:r>
            <a:r>
              <a:rPr lang="en-US" sz="1300" dirty="0" err="1"/>
              <a:t>programações</a:t>
            </a:r>
            <a:r>
              <a:rPr lang="en-US" sz="1300" dirty="0"/>
              <a:t> do </a:t>
            </a:r>
            <a:r>
              <a:rPr lang="en-US" sz="1300" dirty="0" err="1"/>
              <a:t>Coletivo</a:t>
            </a:r>
            <a:r>
              <a:rPr lang="en-US" sz="1300" dirty="0"/>
              <a:t> Canoa Cultural;</a:t>
            </a:r>
          </a:p>
          <a:p>
            <a:pPr>
              <a:buFont typeface="Wingdings 3" charset="2"/>
              <a:buChar char=""/>
            </a:pPr>
            <a:r>
              <a:rPr lang="en-US" sz="1300" dirty="0"/>
              <a:t>Ja </a:t>
            </a:r>
            <a:r>
              <a:rPr lang="en-US" sz="1300" dirty="0" err="1"/>
              <a:t>exibimos</a:t>
            </a:r>
            <a:r>
              <a:rPr lang="en-US" sz="1300" dirty="0"/>
              <a:t> </a:t>
            </a:r>
            <a:r>
              <a:rPr lang="en-US" sz="1300" dirty="0" err="1"/>
              <a:t>filmes</a:t>
            </a:r>
            <a:r>
              <a:rPr lang="en-US" sz="1300" dirty="0"/>
              <a:t> </a:t>
            </a:r>
            <a:r>
              <a:rPr lang="en-US" sz="1300" dirty="0" err="1"/>
              <a:t>em</a:t>
            </a:r>
            <a:r>
              <a:rPr lang="en-US" sz="1300" dirty="0"/>
              <a:t> </a:t>
            </a:r>
            <a:r>
              <a:rPr lang="en-US" sz="1300" dirty="0" err="1"/>
              <a:t>quase</a:t>
            </a:r>
            <a:r>
              <a:rPr lang="en-US" sz="1300" dirty="0"/>
              <a:t> </a:t>
            </a:r>
            <a:r>
              <a:rPr lang="en-US" sz="1300" dirty="0" err="1"/>
              <a:t>todos</a:t>
            </a:r>
            <a:r>
              <a:rPr lang="en-US" sz="1300" dirty="0"/>
              <a:t> </a:t>
            </a:r>
            <a:r>
              <a:rPr lang="en-US" sz="1300" dirty="0" err="1"/>
              <a:t>os</a:t>
            </a:r>
            <a:r>
              <a:rPr lang="en-US" sz="1300" dirty="0"/>
              <a:t> </a:t>
            </a:r>
            <a:r>
              <a:rPr lang="en-US" sz="1300" dirty="0" err="1"/>
              <a:t>municípios</a:t>
            </a:r>
            <a:r>
              <a:rPr lang="en-US" sz="1300" dirty="0"/>
              <a:t> do </a:t>
            </a:r>
            <a:r>
              <a:rPr lang="en-US" sz="1300" dirty="0" err="1"/>
              <a:t>estado</a:t>
            </a:r>
            <a:r>
              <a:rPr lang="en-US" sz="1300" dirty="0"/>
              <a:t>, sempre de forma </a:t>
            </a:r>
            <a:r>
              <a:rPr lang="en-US" sz="1300" dirty="0" err="1"/>
              <a:t>gratuita</a:t>
            </a:r>
            <a:r>
              <a:rPr lang="en-US" sz="1300" dirty="0"/>
              <a:t>, </a:t>
            </a:r>
            <a:r>
              <a:rPr lang="en-US" sz="1300" dirty="0" err="1"/>
              <a:t>em</a:t>
            </a:r>
            <a:r>
              <a:rPr lang="en-US" sz="1300" dirty="0"/>
              <a:t> </a:t>
            </a:r>
            <a:r>
              <a:rPr lang="en-US" sz="1300" dirty="0" err="1"/>
              <a:t>escolas</a:t>
            </a:r>
            <a:r>
              <a:rPr lang="en-US" sz="1300" dirty="0"/>
              <a:t>, </a:t>
            </a:r>
            <a:r>
              <a:rPr lang="en-US" sz="1300" dirty="0" err="1"/>
              <a:t>praças</a:t>
            </a:r>
            <a:r>
              <a:rPr lang="en-US" sz="1300" dirty="0"/>
              <a:t>, </a:t>
            </a:r>
            <a:r>
              <a:rPr lang="en-US" sz="1300" dirty="0" err="1"/>
              <a:t>quadras</a:t>
            </a:r>
            <a:r>
              <a:rPr lang="en-US" sz="1300" dirty="0"/>
              <a:t>;</a:t>
            </a:r>
          </a:p>
          <a:p>
            <a:pPr>
              <a:buFont typeface="Wingdings 3" charset="2"/>
              <a:buChar char=""/>
            </a:pPr>
            <a:r>
              <a:rPr lang="en-US" sz="1300" dirty="0" err="1"/>
              <a:t>Até</a:t>
            </a:r>
            <a:r>
              <a:rPr lang="en-US" sz="1300" dirty="0"/>
              <a:t> </a:t>
            </a:r>
            <a:r>
              <a:rPr lang="en-US" sz="1300" dirty="0" err="1"/>
              <a:t>hoje</a:t>
            </a:r>
            <a:r>
              <a:rPr lang="en-US" sz="1300" dirty="0"/>
              <a:t>, </a:t>
            </a:r>
            <a:r>
              <a:rPr lang="en-US" sz="1300" dirty="0" err="1"/>
              <a:t>através</a:t>
            </a:r>
            <a:r>
              <a:rPr lang="en-US" sz="1300" dirty="0"/>
              <a:t> de </a:t>
            </a:r>
            <a:r>
              <a:rPr lang="en-US" sz="1300" dirty="0" err="1"/>
              <a:t>parcerias</a:t>
            </a:r>
            <a:r>
              <a:rPr lang="en-US" sz="1300" dirty="0"/>
              <a:t> com outros </a:t>
            </a:r>
            <a:r>
              <a:rPr lang="en-US" sz="1300" dirty="0" err="1"/>
              <a:t>coletivos</a:t>
            </a:r>
            <a:r>
              <a:rPr lang="en-US" sz="1300" dirty="0"/>
              <a:t> e </a:t>
            </a:r>
            <a:r>
              <a:rPr lang="en-US" sz="1300" dirty="0" err="1"/>
              <a:t>cineclubes</a:t>
            </a:r>
            <a:r>
              <a:rPr lang="en-US" sz="1300" dirty="0"/>
              <a:t> </a:t>
            </a:r>
            <a:r>
              <a:rPr lang="en-US" sz="1300" dirty="0" err="1"/>
              <a:t>locais</a:t>
            </a:r>
            <a:r>
              <a:rPr lang="en-US" sz="1300" dirty="0"/>
              <a:t>, </a:t>
            </a:r>
            <a:r>
              <a:rPr lang="en-US" sz="1300" dirty="0" err="1"/>
              <a:t>mantemos</a:t>
            </a:r>
            <a:r>
              <a:rPr lang="en-US" sz="1300" dirty="0"/>
              <a:t> as </a:t>
            </a:r>
            <a:r>
              <a:rPr lang="en-US" sz="1300" dirty="0" err="1"/>
              <a:t>exibições</a:t>
            </a:r>
            <a:r>
              <a:rPr lang="en-US" sz="1300" dirty="0"/>
              <a:t> </a:t>
            </a:r>
            <a:r>
              <a:rPr lang="en-US" sz="1300" dirty="0" err="1"/>
              <a:t>em</a:t>
            </a:r>
            <a:r>
              <a:rPr lang="en-US" sz="1300" dirty="0"/>
              <a:t> </a:t>
            </a:r>
            <a:r>
              <a:rPr lang="en-US" sz="1300" dirty="0" err="1"/>
              <a:t>eventos</a:t>
            </a:r>
            <a:r>
              <a:rPr lang="en-US" sz="1300" dirty="0"/>
              <a:t> </a:t>
            </a:r>
            <a:r>
              <a:rPr lang="en-US" sz="1300" dirty="0" err="1"/>
              <a:t>variados</a:t>
            </a:r>
            <a:r>
              <a:rPr lang="en-US" sz="1300" dirty="0"/>
              <a:t>;</a:t>
            </a:r>
          </a:p>
          <a:p>
            <a:pPr>
              <a:buFont typeface="Wingdings 3" charset="2"/>
              <a:buChar char=""/>
            </a:pPr>
            <a:r>
              <a:rPr lang="en-US" sz="1300" dirty="0" err="1"/>
              <a:t>Já</a:t>
            </a:r>
            <a:r>
              <a:rPr lang="en-US" sz="1300" dirty="0"/>
              <a:t> se </a:t>
            </a:r>
            <a:r>
              <a:rPr lang="en-US" sz="1300" dirty="0" err="1"/>
              <a:t>vão</a:t>
            </a:r>
            <a:r>
              <a:rPr lang="en-US" sz="1300" dirty="0"/>
              <a:t> 17 </a:t>
            </a:r>
            <a:r>
              <a:rPr lang="en-US" sz="1300" dirty="0" err="1"/>
              <a:t>anos</a:t>
            </a:r>
            <a:r>
              <a:rPr lang="en-US" sz="1300" dirty="0"/>
              <a:t> de </a:t>
            </a:r>
            <a:r>
              <a:rPr lang="en-US" sz="1300" dirty="0" err="1"/>
              <a:t>Cineclube</a:t>
            </a:r>
            <a:r>
              <a:rPr lang="en-US" sz="1300" dirty="0"/>
              <a:t> Fora do </a:t>
            </a:r>
            <a:r>
              <a:rPr lang="en-US" sz="1300" dirty="0" err="1"/>
              <a:t>Eixo</a:t>
            </a:r>
            <a:r>
              <a:rPr lang="en-US" sz="1300" dirty="0"/>
              <a:t>, </a:t>
            </a:r>
            <a:r>
              <a:rPr lang="en-US" sz="1300" dirty="0" err="1"/>
              <a:t>democratizando</a:t>
            </a:r>
            <a:r>
              <a:rPr lang="en-US" sz="1300" dirty="0"/>
              <a:t> o </a:t>
            </a:r>
            <a:r>
              <a:rPr lang="en-US" sz="1300" dirty="0" err="1"/>
              <a:t>acesso</a:t>
            </a:r>
            <a:r>
              <a:rPr lang="en-US" sz="1300" dirty="0"/>
              <a:t> e </a:t>
            </a:r>
            <a:r>
              <a:rPr lang="en-US" sz="1300" dirty="0" err="1"/>
              <a:t>formando</a:t>
            </a:r>
            <a:r>
              <a:rPr lang="en-US" sz="1300" dirty="0"/>
              <a:t> </a:t>
            </a:r>
            <a:r>
              <a:rPr lang="en-US" sz="1300" dirty="0" err="1"/>
              <a:t>público</a:t>
            </a:r>
            <a:r>
              <a:rPr lang="en-US" sz="1300" dirty="0"/>
              <a:t> para a </a:t>
            </a:r>
            <a:r>
              <a:rPr lang="en-US" sz="1300" dirty="0" err="1"/>
              <a:t>crescente</a:t>
            </a:r>
            <a:r>
              <a:rPr lang="en-US" sz="1300" dirty="0"/>
              <a:t> </a:t>
            </a:r>
            <a:r>
              <a:rPr lang="en-US" sz="1300" dirty="0" err="1"/>
              <a:t>cena</a:t>
            </a:r>
            <a:r>
              <a:rPr lang="en-US" sz="1300" dirty="0"/>
              <a:t> do audiovisual </a:t>
            </a:r>
            <a:r>
              <a:rPr lang="en-US" sz="1300" dirty="0" err="1"/>
              <a:t>Roraimense</a:t>
            </a:r>
            <a:r>
              <a:rPr lang="en-US" sz="1300" dirty="0"/>
              <a:t>. </a:t>
            </a:r>
          </a:p>
          <a:p>
            <a:pPr>
              <a:buFont typeface="Wingdings 3" charset="2"/>
              <a:buChar char=""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34177192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720</TotalTime>
  <Words>531</Words>
  <Application>Microsoft Office PowerPoint</Application>
  <PresentationFormat>Widescreen</PresentationFormat>
  <Paragraphs>34</Paragraphs>
  <Slides>11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Facetado</vt:lpstr>
      <vt:lpstr>CANOA CULTURAL</vt:lpstr>
      <vt:lpstr>QUEM SOMOS?</vt:lpstr>
      <vt:lpstr>FESTIVAL TOMARROCK </vt:lpstr>
      <vt:lpstr>Apresentação do PowerPoint</vt:lpstr>
      <vt:lpstr>Apresentação do PowerPoint</vt:lpstr>
      <vt:lpstr>FESTIVAL GRITO RORAIMA</vt:lpstr>
      <vt:lpstr>SEDA RORAIMA – SEMANA DO AUDIOVISUAL</vt:lpstr>
      <vt:lpstr>CINEROCK CLUB</vt:lpstr>
      <vt:lpstr>CINECLUBE FORA DO EIXO</vt:lpstr>
      <vt:lpstr>E foram muito mais eventos e produções nesses 17 anos de Coletivo Canoa Cultural</vt:lpstr>
      <vt:lpstr>PREPAREM-SE, POIS VEM MUITO MAIS POR AI!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manoel rolla</dc:creator>
  <cp:lastModifiedBy>manoel rolla</cp:lastModifiedBy>
  <cp:revision>1</cp:revision>
  <dcterms:created xsi:type="dcterms:W3CDTF">2024-06-10T03:13:22Z</dcterms:created>
  <dcterms:modified xsi:type="dcterms:W3CDTF">2025-07-30T16:42:29Z</dcterms:modified>
</cp:coreProperties>
</file>